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98" r:id="rId3"/>
    <p:sldId id="361" r:id="rId4"/>
    <p:sldId id="497" r:id="rId5"/>
    <p:sldId id="347" r:id="rId6"/>
    <p:sldId id="498" r:id="rId7"/>
    <p:sldId id="300" r:id="rId8"/>
    <p:sldId id="499" r:id="rId9"/>
    <p:sldId id="500" r:id="rId10"/>
    <p:sldId id="501" r:id="rId11"/>
  </p:sldIdLst>
  <p:sldSz cx="12188825" cy="6858000"/>
  <p:notesSz cx="7315200" cy="9601200"/>
  <p:custDataLst>
    <p:tags r:id="rId14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679450" indent="-222250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360488" indent="-446088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2039938" indent="-668338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720975" indent="-892175" algn="l" rtl="0" eaLnBrk="0" fontAlgn="base" hangingPunct="0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17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65">
          <p15:clr>
            <a:srgbClr val="A4A3A4"/>
          </p15:clr>
        </p15:guide>
        <p15:guide id="2" pos="206">
          <p15:clr>
            <a:srgbClr val="A4A3A4"/>
          </p15:clr>
        </p15:guide>
        <p15:guide id="3" pos="2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ABF"/>
    <a:srgbClr val="00649D"/>
    <a:srgbClr val="F7F7FF"/>
    <a:srgbClr val="EFEFFF"/>
    <a:srgbClr val="FFFFB3"/>
    <a:srgbClr val="FAFAFA"/>
    <a:srgbClr val="F0F0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18" autoAdjust="0"/>
    <p:restoredTop sz="94444" autoAdjust="0"/>
  </p:normalViewPr>
  <p:slideViewPr>
    <p:cSldViewPr snapToGrid="0">
      <p:cViewPr varScale="1">
        <p:scale>
          <a:sx n="109" d="100"/>
          <a:sy n="109" d="100"/>
        </p:scale>
        <p:origin x="536" y="184"/>
      </p:cViewPr>
      <p:guideLst>
        <p:guide orient="horz" pos="4265"/>
        <p:guide pos="206"/>
        <p:guide pos="27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1740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43" tIns="46023" rIns="92043" bIns="46023" numCol="1" anchor="t" anchorCtr="0" compatLnSpc="1">
            <a:prstTxWarp prst="textNoShape">
              <a:avLst/>
            </a:prstTxWarp>
          </a:bodyPr>
          <a:lstStyle>
            <a:lvl1pPr algn="l" defTabSz="922338" eaLnBrk="1" hangingPunct="1">
              <a:buFontTx/>
              <a:buNone/>
              <a:defRPr sz="1786"/>
            </a:lvl1pPr>
          </a:lstStyle>
          <a:p>
            <a:pPr>
              <a:defRPr/>
            </a:pPr>
            <a:endParaRPr lang="en-US" dirty="0">
              <a:latin typeface="IBM Plex Sans" panose="020B0503050000000000" pitchFamily="34" charset="77"/>
            </a:endParaRPr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67062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43" tIns="46023" rIns="92043" bIns="46023" numCol="1" anchor="t" anchorCtr="0" compatLnSpc="1">
            <a:prstTxWarp prst="textNoShape">
              <a:avLst/>
            </a:prstTxWarp>
          </a:bodyPr>
          <a:lstStyle>
            <a:lvl1pPr algn="r" defTabSz="922338" eaLnBrk="1" hangingPunct="1">
              <a:buFontTx/>
              <a:buNone/>
              <a:defRPr sz="1786"/>
            </a:lvl1pPr>
          </a:lstStyle>
          <a:p>
            <a:pPr>
              <a:defRPr/>
            </a:pPr>
            <a:fld id="{FB9A41D6-B4F7-4E1F-98A6-B52CB0459AC1}" type="datetime4">
              <a:rPr lang="en-US">
                <a:latin typeface="IBM Plex Sans" panose="020B0503050000000000" pitchFamily="34" charset="77"/>
              </a:rPr>
              <a:pPr>
                <a:defRPr/>
              </a:pPr>
              <a:t>June 19, 2019</a:t>
            </a:fld>
            <a:endParaRPr lang="en-US" dirty="0">
              <a:latin typeface="IBM Plex Sans" panose="020B0503050000000000" pitchFamily="34" charset="77"/>
            </a:endParaRPr>
          </a:p>
        </p:txBody>
      </p:sp>
      <p:sp>
        <p:nvSpPr>
          <p:cNvPr id="1095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43" tIns="46023" rIns="92043" bIns="46023" numCol="1" anchor="b" anchorCtr="0" compatLnSpc="1">
            <a:prstTxWarp prst="textNoShape">
              <a:avLst/>
            </a:prstTxWarp>
          </a:bodyPr>
          <a:lstStyle>
            <a:lvl1pPr algn="l" defTabSz="922338" eaLnBrk="1" hangingPunct="1">
              <a:buFontTx/>
              <a:buNone/>
              <a:defRPr sz="1786"/>
            </a:lvl1pPr>
          </a:lstStyle>
          <a:p>
            <a:pPr>
              <a:defRPr/>
            </a:pPr>
            <a:r>
              <a:rPr lang="en-US" dirty="0">
                <a:latin typeface="IBM Plex Sans" panose="020B0503050000000000" pitchFamily="34" charset="77"/>
              </a:rPr>
              <a:t>© Copyright IBM Corporation 2012</a:t>
            </a:r>
          </a:p>
        </p:txBody>
      </p:sp>
      <p:sp>
        <p:nvSpPr>
          <p:cNvPr id="1095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0188"/>
            <a:ext cx="3167062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43" tIns="46023" rIns="92043" bIns="46023" numCol="1" anchor="b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sz="1786"/>
            </a:lvl1pPr>
          </a:lstStyle>
          <a:p>
            <a:pPr>
              <a:defRPr/>
            </a:pPr>
            <a:fld id="{E050F059-04F2-47CB-87A1-BD280F7C8754}" type="slidenum">
              <a:rPr lang="en-US">
                <a:latin typeface="IBM Plex Sans" panose="020B0503050000000000" pitchFamily="34" charset="77"/>
              </a:rPr>
              <a:pPr>
                <a:defRPr/>
              </a:pPr>
              <a:t>‹#›</a:t>
            </a:fld>
            <a:endParaRPr lang="en-US" dirty="0">
              <a:latin typeface="IBM Plex Sans" panose="020B0503050000000000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3602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hdr" sz="quarter"/>
          </p:nvPr>
        </p:nvSpPr>
        <p:spPr bwMode="gray">
          <a:xfrm>
            <a:off x="741363" y="0"/>
            <a:ext cx="4752975" cy="206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02841" rIns="0" bIns="0" numCol="1" anchor="t" anchorCtr="0" compatLnSpc="1">
            <a:prstTxWarp prst="textNoShape">
              <a:avLst/>
            </a:prstTxWarp>
          </a:bodyPr>
          <a:lstStyle>
            <a:lvl1pPr algn="l" defTabSz="922338" eaLnBrk="1" hangingPunct="1">
              <a:buFontTx/>
              <a:buNone/>
              <a:defRPr sz="900" b="0" i="0">
                <a:latin typeface="IBM Plex Sans" panose="020B0503050000000000" pitchFamily="34" charset="77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435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gray">
          <a:xfrm>
            <a:off x="-188913" y="274638"/>
            <a:ext cx="7697788" cy="43322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11621" name="Rectangle 5"/>
          <p:cNvSpPr>
            <a:spLocks noGrp="1" noChangeArrowheads="1"/>
          </p:cNvSpPr>
          <p:nvPr>
            <p:ph type="body" sz="quarter" idx="3"/>
          </p:nvPr>
        </p:nvSpPr>
        <p:spPr bwMode="gray">
          <a:xfrm>
            <a:off x="731838" y="4630738"/>
            <a:ext cx="5851525" cy="4549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6023" rIns="92043" bIns="460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ftr" sz="quarter" idx="4"/>
          </p:nvPr>
        </p:nvSpPr>
        <p:spPr bwMode="gray">
          <a:xfrm>
            <a:off x="727075" y="9331325"/>
            <a:ext cx="5270500" cy="1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defTabSz="922338" eaLnBrk="1" hangingPunct="1">
              <a:buFontTx/>
              <a:buNone/>
              <a:defRPr sz="900"/>
            </a:lvl1pPr>
          </a:lstStyle>
          <a:p>
            <a:pPr>
              <a:defRPr/>
            </a:pPr>
            <a:r>
              <a:rPr lang="en-US" dirty="0">
                <a:latin typeface="IBM Plex Sans" panose="020B0503050000000000" pitchFamily="34" charset="77"/>
              </a:rPr>
              <a:t>© Copyright IBM Corporation 2019</a:t>
            </a:r>
          </a:p>
        </p:txBody>
      </p:sp>
      <p:sp>
        <p:nvSpPr>
          <p:cNvPr id="111623" name="Rectangle 7"/>
          <p:cNvSpPr>
            <a:spLocks noGrp="1" noChangeArrowheads="1"/>
          </p:cNvSpPr>
          <p:nvPr>
            <p:ph type="sldNum" sz="quarter" idx="5"/>
          </p:nvPr>
        </p:nvSpPr>
        <p:spPr bwMode="gray">
          <a:xfrm>
            <a:off x="6116638" y="9323388"/>
            <a:ext cx="700087" cy="139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sz="1000" b="0" i="0">
                <a:latin typeface="IBM Plex Sans" panose="020B0503050000000000" pitchFamily="34" charset="77"/>
              </a:defRPr>
            </a:lvl1pPr>
          </a:lstStyle>
          <a:p>
            <a:pPr>
              <a:defRPr/>
            </a:pPr>
            <a:fld id="{45275DD5-0764-482C-9A5A-1DB6DE378BB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127" name="Line 10"/>
          <p:cNvSpPr>
            <a:spLocks noChangeShapeType="1"/>
          </p:cNvSpPr>
          <p:nvPr/>
        </p:nvSpPr>
        <p:spPr bwMode="gray">
          <a:xfrm>
            <a:off x="725488" y="9264650"/>
            <a:ext cx="610076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GB" sz="1786" b="0" i="0" dirty="0">
              <a:latin typeface="IBM Plex Sans" panose="020B0503050000000000" pitchFamily="34" charset="77"/>
            </a:endParaRPr>
          </a:p>
        </p:txBody>
      </p:sp>
      <p:sp>
        <p:nvSpPr>
          <p:cNvPr id="111627" name="Rectangle 11"/>
          <p:cNvSpPr>
            <a:spLocks noGrp="1" noChangeArrowheads="1"/>
          </p:cNvSpPr>
          <p:nvPr>
            <p:ph type="dt" idx="1"/>
          </p:nvPr>
        </p:nvSpPr>
        <p:spPr bwMode="gray">
          <a:xfrm>
            <a:off x="5537200" y="0"/>
            <a:ext cx="1279525" cy="20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0440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Tx/>
              <a:buNone/>
              <a:defRPr sz="900" b="0" i="0">
                <a:latin typeface="IBM Plex Sans" panose="020B0503050000000000" pitchFamily="34" charset="77"/>
              </a:defRPr>
            </a:lvl1pPr>
          </a:lstStyle>
          <a:p>
            <a:pPr>
              <a:defRPr/>
            </a:pPr>
            <a:fld id="{EA8B60DD-9923-4BD1-9FF3-C1FEABD2F26C}" type="datetime4">
              <a:rPr lang="en-US" smtClean="0"/>
              <a:pPr>
                <a:defRPr/>
              </a:pPr>
              <a:t>June 19, 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51486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1pPr>
    <a:lvl2pPr marL="271463"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2pPr>
    <a:lvl3pPr marL="538163"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3pPr>
    <a:lvl4pPr marL="804863"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4pPr>
    <a:lvl5pPr marL="1071563" algn="l" rtl="0" eaLnBrk="0" fontAlgn="base" hangingPunct="0">
      <a:spcBef>
        <a:spcPct val="30000"/>
      </a:spcBef>
      <a:spcAft>
        <a:spcPct val="0"/>
      </a:spcAft>
      <a:defRPr sz="1400" b="0" i="0" kern="1200">
        <a:solidFill>
          <a:schemeClr val="tx1"/>
        </a:solidFill>
        <a:latin typeface="IBM Plex Sans" panose="020B0503050000000000" pitchFamily="34" charset="77"/>
        <a:ea typeface="+mn-ea"/>
        <a:cs typeface="+mn-cs"/>
      </a:defRPr>
    </a:lvl5pPr>
    <a:lvl6pPr marL="3401351" algn="l" defTabSz="1360539" rtl="0" eaLnBrk="1" latinLnBrk="0" hangingPunct="1">
      <a:defRPr sz="1786" kern="1200">
        <a:solidFill>
          <a:schemeClr val="tx1"/>
        </a:solidFill>
        <a:latin typeface="+mn-lt"/>
        <a:ea typeface="+mn-ea"/>
        <a:cs typeface="+mn-cs"/>
      </a:defRPr>
    </a:lvl6pPr>
    <a:lvl7pPr marL="4081621" algn="l" defTabSz="1360539" rtl="0" eaLnBrk="1" latinLnBrk="0" hangingPunct="1">
      <a:defRPr sz="1786" kern="1200">
        <a:solidFill>
          <a:schemeClr val="tx1"/>
        </a:solidFill>
        <a:latin typeface="+mn-lt"/>
        <a:ea typeface="+mn-ea"/>
        <a:cs typeface="+mn-cs"/>
      </a:defRPr>
    </a:lvl7pPr>
    <a:lvl8pPr marL="4761890" algn="l" defTabSz="1360539" rtl="0" eaLnBrk="1" latinLnBrk="0" hangingPunct="1">
      <a:defRPr sz="1786" kern="1200">
        <a:solidFill>
          <a:schemeClr val="tx1"/>
        </a:solidFill>
        <a:latin typeface="+mn-lt"/>
        <a:ea typeface="+mn-ea"/>
        <a:cs typeface="+mn-cs"/>
      </a:defRPr>
    </a:lvl8pPr>
    <a:lvl9pPr marL="5442161" algn="l" defTabSz="1360539" rtl="0" eaLnBrk="1" latinLnBrk="0" hangingPunct="1">
      <a:defRPr sz="178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sz="900" dirty="0">
                <a:latin typeface="IBM Plex Sans" panose="020B0503050000000000" pitchFamily="34" charset="77"/>
              </a:rPr>
              <a:t>© Copyright IBM Corporation 2012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22338"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43F2221E-278C-4725-85A6-1E443FD08B57}" type="slidenum">
              <a:rPr lang="en-US" sz="1000" smtClean="0">
                <a:latin typeface="IBM Plex Sans" panose="020B0503050000000000" pitchFamily="34" charset="77"/>
              </a:rPr>
              <a:pPr/>
              <a:t>1</a:t>
            </a:fld>
            <a:endParaRPr lang="en-US" sz="1000" dirty="0">
              <a:latin typeface="IBM Plex Sans" panose="020B0503050000000000" pitchFamily="34" charset="77"/>
            </a:endParaRPr>
          </a:p>
        </p:txBody>
      </p:sp>
      <p:sp>
        <p:nvSpPr>
          <p:cNvPr id="21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188913" y="274638"/>
            <a:ext cx="7697788" cy="4332287"/>
          </a:xfrm>
          <a:ln/>
        </p:spPr>
      </p:sp>
      <p:sp>
        <p:nvSpPr>
          <p:cNvPr id="819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z="1488"/>
          </a:p>
        </p:txBody>
      </p:sp>
    </p:spTree>
    <p:extLst>
      <p:ext uri="{BB962C8B-B14F-4D97-AF65-F5344CB8AC3E}">
        <p14:creationId xmlns:p14="http://schemas.microsoft.com/office/powerpoint/2010/main" val="1932078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499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latin typeface="Arial" charset="0"/>
              <a:ea typeface="MS PGothic" charset="-128"/>
            </a:endParaRPr>
          </a:p>
        </p:txBody>
      </p:sp>
      <p:sp>
        <p:nvSpPr>
          <p:cNvPr id="8499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fld id="{669DDC44-AB17-B247-B06F-6AB8BE0ED0E6}" type="slidenum">
              <a:rPr lang="en-US" altLang="en-US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76007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D6DC0F9E-B755-3749-82BC-A2B121CB8546}"/>
              </a:ext>
            </a:extLst>
          </p:cNvPr>
          <p:cNvSpPr txBox="1"/>
          <p:nvPr userDrawn="1"/>
        </p:nvSpPr>
        <p:spPr>
          <a:xfrm>
            <a:off x="0" y="6383705"/>
            <a:ext cx="12188825" cy="46166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IBM Plex Sans" panose="020B0503050000000000" pitchFamily="34" charset="77"/>
              </a:rPr>
              <a:t>IBM </a:t>
            </a:r>
            <a:r>
              <a:rPr lang="en-US" sz="2400" b="1" dirty="0">
                <a:latin typeface="IBM Plex Sans" panose="020B0503050000000000" pitchFamily="34" charset="77"/>
              </a:rPr>
              <a:t>Cloud</a:t>
            </a:r>
            <a:r>
              <a:rPr lang="en-US" sz="2400" dirty="0">
                <a:latin typeface="IBM Plex Sans" panose="020B0503050000000000" pitchFamily="34" charset="77"/>
              </a:rPr>
              <a:t> Garage Academy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gray">
          <a:xfrm>
            <a:off x="167425" y="6477000"/>
            <a:ext cx="12021400" cy="325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0306" tIns="30145" rIns="60306" bIns="30145"/>
          <a:lstStyle>
            <a:lvl1pPr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0797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614363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239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287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6859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1431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6003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0575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defRPr/>
            </a:pPr>
            <a:br>
              <a:rPr lang="en-US" sz="900" b="0" i="0" dirty="0">
                <a:solidFill>
                  <a:srgbClr val="008ABF"/>
                </a:solidFill>
                <a:latin typeface="IBM Plex Sans Condensed" panose="020B0506050203000203" pitchFamily="34" charset="77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900" b="0" i="0" dirty="0">
                <a:solidFill>
                  <a:srgbClr val="008ABF"/>
                </a:solidFill>
                <a:latin typeface="IBM Plex Sans Condensed" panose="020B0506050203000203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Course materials may not be reproduced in whole or in part without the prior written permission of IBM.</a:t>
            </a: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0"/>
          </p:nvPr>
        </p:nvSpPr>
        <p:spPr>
          <a:xfrm>
            <a:off x="167425" y="6510340"/>
            <a:ext cx="12025633" cy="141286"/>
          </a:xfrm>
        </p:spPr>
        <p:txBody>
          <a:bodyPr>
            <a:noAutofit/>
          </a:bodyPr>
          <a:lstStyle>
            <a:lvl1pPr algn="l">
              <a:defRPr sz="900" b="0" i="0">
                <a:latin typeface="IBM Plex Sans Condensed" panose="020B0506050203000203" pitchFamily="34" charset="77"/>
              </a:defRPr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  <p:sp>
        <p:nvSpPr>
          <p:cNvPr id="11" name="Rectangle 20"/>
          <p:cNvSpPr>
            <a:spLocks noGrp="1" noChangeArrowheads="1"/>
          </p:cNvSpPr>
          <p:nvPr>
            <p:ph type="ctrTitle"/>
          </p:nvPr>
        </p:nvSpPr>
        <p:spPr bwMode="auto">
          <a:xfrm>
            <a:off x="833176" y="1263682"/>
            <a:ext cx="6622627" cy="4287112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30724" rIns="61448" bIns="30724" anchor="t"/>
          <a:lstStyle>
            <a:lvl1pPr>
              <a:defRPr sz="2800" b="0" i="0">
                <a:solidFill>
                  <a:srgbClr val="00649D"/>
                </a:solidFill>
                <a:latin typeface="IBM Plex Sans" panose="020B0503050000000000" pitchFamily="34" charset="77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858000"/>
            <a:ext cx="12188952" cy="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rgbClr val="008AB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161F5E61-6F13-204E-9317-612DDA4E2BB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1" t="20400" r="17675" b="20719"/>
          <a:stretch/>
        </p:blipFill>
        <p:spPr>
          <a:xfrm>
            <a:off x="6882400" y="1542949"/>
            <a:ext cx="4297421" cy="3687650"/>
          </a:xfrm>
          <a:prstGeom prst="rect">
            <a:avLst/>
          </a:prstGeom>
        </p:spPr>
      </p:pic>
      <p:pic>
        <p:nvPicPr>
          <p:cNvPr id="13" name="Picture 12" descr="ibm_gry.png">
            <a:extLst>
              <a:ext uri="{FF2B5EF4-FFF2-40B4-BE49-F238E27FC236}">
                <a16:creationId xmlns:a16="http://schemas.microsoft.com/office/drawing/2014/main" id="{767ACAEC-484E-A944-9BF3-2D75BB76AD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101" y="405272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56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9" y="457203"/>
            <a:ext cx="3932085" cy="1601360"/>
          </a:xfrm>
        </p:spPr>
        <p:txBody>
          <a:bodyPr anchor="b"/>
          <a:lstStyle>
            <a:lvl1pPr>
              <a:defRPr sz="2600"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205" y="1019354"/>
            <a:ext cx="6169416" cy="4873705"/>
          </a:xfrm>
        </p:spPr>
        <p:txBody>
          <a:bodyPr/>
          <a:lstStyle>
            <a:lvl1pPr marL="0" indent="0">
              <a:buNone/>
              <a:defRPr sz="3600" b="0" i="0"/>
            </a:lvl1pPr>
            <a:lvl2pPr marL="668381" indent="0">
              <a:buNone/>
              <a:defRPr sz="4093"/>
            </a:lvl2pPr>
            <a:lvl3pPr marL="1336761" indent="0">
              <a:buNone/>
              <a:defRPr sz="3509"/>
            </a:lvl3pPr>
            <a:lvl4pPr marL="2005142" indent="0">
              <a:buNone/>
              <a:defRPr sz="2924"/>
            </a:lvl4pPr>
            <a:lvl5pPr marL="2673523" indent="0">
              <a:buNone/>
              <a:defRPr sz="2924"/>
            </a:lvl5pPr>
            <a:lvl6pPr marL="3341903" indent="0">
              <a:buNone/>
              <a:defRPr sz="2924"/>
            </a:lvl6pPr>
            <a:lvl7pPr marL="4010284" indent="0">
              <a:buNone/>
              <a:defRPr sz="2924"/>
            </a:lvl7pPr>
            <a:lvl8pPr marL="4678665" indent="0">
              <a:buNone/>
              <a:defRPr sz="2924"/>
            </a:lvl8pPr>
            <a:lvl9pPr marL="5347045" indent="0">
              <a:buNone/>
              <a:defRPr sz="2924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399" y="2058564"/>
            <a:ext cx="3932085" cy="3810773"/>
          </a:xfrm>
        </p:spPr>
        <p:txBody>
          <a:bodyPr/>
          <a:lstStyle>
            <a:lvl1pPr marL="0" indent="0">
              <a:buNone/>
              <a:defRPr sz="2000" b="0" i="0"/>
            </a:lvl1pPr>
            <a:lvl2pPr marL="668381" indent="0">
              <a:buNone/>
              <a:defRPr sz="2047"/>
            </a:lvl2pPr>
            <a:lvl3pPr marL="1336761" indent="0">
              <a:buNone/>
              <a:defRPr sz="1754"/>
            </a:lvl3pPr>
            <a:lvl4pPr marL="2005142" indent="0">
              <a:buNone/>
              <a:defRPr sz="1462"/>
            </a:lvl4pPr>
            <a:lvl5pPr marL="2673523" indent="0">
              <a:buNone/>
              <a:defRPr sz="1462"/>
            </a:lvl5pPr>
            <a:lvl6pPr marL="3341903" indent="0">
              <a:buNone/>
              <a:defRPr sz="1462"/>
            </a:lvl6pPr>
            <a:lvl7pPr marL="4010284" indent="0">
              <a:buNone/>
              <a:defRPr sz="1462"/>
            </a:lvl7pPr>
            <a:lvl8pPr marL="4678665" indent="0">
              <a:buNone/>
              <a:defRPr sz="1462"/>
            </a:lvl8pPr>
            <a:lvl9pPr marL="5347045" indent="0">
              <a:buNone/>
              <a:defRPr sz="146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99953D35-9699-4B1B-B89E-F519F54DD49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1273168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6887C73D-9F9A-4C0A-88F8-EFE21963CF9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412921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5288" y="508258"/>
            <a:ext cx="2913957" cy="6078206"/>
          </a:xfrm>
        </p:spPr>
        <p:txBody>
          <a:bodyPr vert="eaVert"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3422" y="508258"/>
            <a:ext cx="8435469" cy="6078206"/>
          </a:xfr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FD9A3CFC-1F6A-4639-BC10-5512BC8EFF3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1352431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70229" y="1239313"/>
            <a:ext cx="11640844" cy="2515126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229" y="3906841"/>
            <a:ext cx="11640844" cy="2679699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73421" y="508262"/>
            <a:ext cx="11655823" cy="605731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2FEFAB30-862A-4B6A-9A26-7B9166A3E49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7188571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line Image Placeholder 2"/>
          <p:cNvSpPr>
            <a:spLocks noGrp="1"/>
          </p:cNvSpPr>
          <p:nvPr>
            <p:ph type="clipArt" sz="half" idx="1"/>
          </p:nvPr>
        </p:nvSpPr>
        <p:spPr>
          <a:xfrm>
            <a:off x="363845" y="1239314"/>
            <a:ext cx="5594924" cy="5347151"/>
          </a:xfrm>
        </p:spPr>
        <p:txBody>
          <a:bodyPr/>
          <a:lstStyle>
            <a:lvl1pPr>
              <a:defRPr b="0" i="0"/>
            </a:lvl1pPr>
          </a:lstStyle>
          <a:p>
            <a:pPr lvl="0"/>
            <a:r>
              <a:rPr lang="en-US" noProof="0"/>
              <a:t>Click icon to add online image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65166" y="1239314"/>
            <a:ext cx="5744929" cy="5347151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73421" y="508262"/>
            <a:ext cx="11655823" cy="605731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8A6C1FD9-979D-4EE3-A78E-68716199577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6336306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421" y="508262"/>
            <a:ext cx="11655823" cy="605731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73421" y="1218429"/>
            <a:ext cx="11655823" cy="5368037"/>
          </a:xfrm>
        </p:spPr>
        <p:txBody>
          <a:bodyPr/>
          <a:lstStyle>
            <a:lvl1pPr>
              <a:defRPr b="0" i="0"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6B4A1FD4-ADD9-410C-BF6D-441AD369666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1492555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5F96D5C-7AF4-5247-A796-FAA8F7092D5C}"/>
              </a:ext>
            </a:extLst>
          </p:cNvPr>
          <p:cNvSpPr txBox="1"/>
          <p:nvPr userDrawn="1"/>
        </p:nvSpPr>
        <p:spPr>
          <a:xfrm>
            <a:off x="0" y="6383705"/>
            <a:ext cx="12188825" cy="46166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IBM Plex Sans" panose="020B0503050000000000" pitchFamily="34" charset="77"/>
              </a:rPr>
              <a:t>IBM </a:t>
            </a:r>
            <a:r>
              <a:rPr lang="en-US" sz="2400" b="1" dirty="0">
                <a:latin typeface="IBM Plex Sans" panose="020B0503050000000000" pitchFamily="34" charset="77"/>
              </a:rPr>
              <a:t>Cloud</a:t>
            </a:r>
            <a:r>
              <a:rPr lang="en-US" sz="2400" dirty="0">
                <a:latin typeface="IBM Plex Sans" panose="020B0503050000000000" pitchFamily="34" charset="77"/>
              </a:rPr>
              <a:t> Garage Academy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gray">
          <a:xfrm>
            <a:off x="270361" y="6477000"/>
            <a:ext cx="11918464" cy="31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60306" tIns="30145" rIns="60306" bIns="30145"/>
          <a:lstStyle>
            <a:lvl1pPr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0797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614363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239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28725" algn="l" defTabSz="61436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6859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1431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6003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057525" defTabSz="6143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defRPr/>
            </a:pPr>
            <a:br>
              <a:rPr lang="en-US" sz="900" b="0" i="0" dirty="0">
                <a:solidFill>
                  <a:srgbClr val="008ABF"/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rPr>
            </a:br>
            <a:r>
              <a:rPr lang="en-US" sz="900" b="0" i="0" dirty="0">
                <a:solidFill>
                  <a:srgbClr val="008ABF"/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rPr>
              <a:t>Course materials may not be reproduced in whole or in part without the prior written permission of IBM.</a:t>
            </a: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0"/>
          </p:nvPr>
        </p:nvSpPr>
        <p:spPr>
          <a:xfrm>
            <a:off x="270456" y="6510340"/>
            <a:ext cx="11922602" cy="135160"/>
          </a:xfrm>
        </p:spPr>
        <p:txBody>
          <a:bodyPr>
            <a:noAutofit/>
          </a:bodyPr>
          <a:lstStyle>
            <a:lvl1pPr algn="l">
              <a:defRPr sz="900" b="0" i="0">
                <a:latin typeface="IBM Plex Sans" panose="020B0503050000000000" pitchFamily="34" charset="77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  <p:sp>
        <p:nvSpPr>
          <p:cNvPr id="11" name="Rectangle 20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739858" y="1815165"/>
            <a:ext cx="7385276" cy="2710800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30724" rIns="61448" bIns="30724" anchor="t"/>
          <a:lstStyle>
            <a:lvl1pPr>
              <a:defRPr sz="2800" b="0" i="0">
                <a:solidFill>
                  <a:srgbClr val="00649D"/>
                </a:solidFill>
                <a:latin typeface="IBM Plex Sans" panose="020B0503050000000000" pitchFamily="34" charset="77"/>
              </a:defRPr>
            </a:lvl1pPr>
          </a:lstStyle>
          <a:p>
            <a:pPr lvl="0"/>
            <a:r>
              <a:rPr lang="en-US" noProof="0" dirty="0"/>
              <a:t>Course title</a:t>
            </a:r>
          </a:p>
        </p:txBody>
      </p:sp>
      <p:sp>
        <p:nvSpPr>
          <p:cNvPr id="13" name="TextBox 11"/>
          <p:cNvSpPr txBox="1">
            <a:spLocks noChangeArrowheads="1"/>
          </p:cNvSpPr>
          <p:nvPr userDrawn="1"/>
        </p:nvSpPr>
        <p:spPr bwMode="auto">
          <a:xfrm>
            <a:off x="742008" y="4563844"/>
            <a:ext cx="7383126" cy="1360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2300"/>
              </a:lnSpc>
            </a:pPr>
            <a:r>
              <a:rPr lang="en-US" sz="2000" b="0" i="0" dirty="0">
                <a:solidFill>
                  <a:srgbClr val="008ABF"/>
                </a:solidFill>
                <a:latin typeface="IBM Plex Sans" panose="020B0503050000000000" pitchFamily="34" charset="77"/>
              </a:rPr>
              <a:t>Course subtitle</a:t>
            </a:r>
            <a:br>
              <a:rPr lang="en-US" sz="2000" b="0" i="0" dirty="0">
                <a:solidFill>
                  <a:srgbClr val="008ABF"/>
                </a:solidFill>
                <a:latin typeface="IBM Plex Sans" panose="020B0503050000000000" pitchFamily="34" charset="77"/>
              </a:rPr>
            </a:br>
            <a:endParaRPr lang="en-US" sz="2000" b="0" i="0" dirty="0">
              <a:solidFill>
                <a:srgbClr val="008ABF"/>
              </a:solidFill>
              <a:latin typeface="IBM Plex Sans" panose="020B0503050000000000" pitchFamily="34" charset="77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8F08456-0FCC-6541-AFF2-7513DB3929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1" t="20400" r="17675" b="20719"/>
          <a:stretch/>
        </p:blipFill>
        <p:spPr>
          <a:xfrm>
            <a:off x="6882400" y="1542949"/>
            <a:ext cx="4297421" cy="3687650"/>
          </a:xfrm>
          <a:prstGeom prst="rect">
            <a:avLst/>
          </a:prstGeom>
        </p:spPr>
      </p:pic>
      <p:pic>
        <p:nvPicPr>
          <p:cNvPr id="12" name="Picture 11" descr="ibm_gry.png">
            <a:extLst>
              <a:ext uri="{FF2B5EF4-FFF2-40B4-BE49-F238E27FC236}">
                <a16:creationId xmlns:a16="http://schemas.microsoft.com/office/drawing/2014/main" id="{F5AF81EB-2D46-1749-88CC-BBDE0435630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1101" y="405272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90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0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833176" y="1276818"/>
            <a:ext cx="6622627" cy="2165318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30724" rIns="61448" bIns="30724" anchor="t"/>
          <a:lstStyle>
            <a:lvl1pPr>
              <a:defRPr sz="2800" b="0" i="0">
                <a:solidFill>
                  <a:srgbClr val="00649D"/>
                </a:solidFill>
              </a:defRPr>
            </a:lvl1pPr>
          </a:lstStyle>
          <a:p>
            <a:pPr lvl="0"/>
            <a:r>
              <a:rPr lang="en-US" noProof="0" dirty="0"/>
              <a:t>Topic/lesson title</a:t>
            </a:r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0673882" y="6681674"/>
            <a:ext cx="1102497" cy="165100"/>
          </a:xfrm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11A68DD8-55F1-4DDB-A894-47428CF8036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3" name="Rectangle 11"/>
          <p:cNvSpPr>
            <a:spLocks noGrp="1" noChangeArrowheads="1"/>
          </p:cNvSpPr>
          <p:nvPr>
            <p:ph type="ftr" sz="quarter" idx="11"/>
          </p:nvPr>
        </p:nvSpPr>
        <p:spPr>
          <a:xfrm>
            <a:off x="305759" y="6681674"/>
            <a:ext cx="5065980" cy="165600"/>
          </a:xfrm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525828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920171" y="4135272"/>
            <a:ext cx="3559072" cy="272272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44971" y="6342703"/>
            <a:ext cx="2742486" cy="365125"/>
          </a:xfrm>
        </p:spPr>
        <p:txBody>
          <a:bodyPr/>
          <a:lstStyle>
            <a:lvl1pPr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F45A53B-2836-864A-AA77-DD3386425FD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34" y="6395272"/>
            <a:ext cx="2265807" cy="205611"/>
          </a:xfrm>
          <a:prstGeom prst="rect">
            <a:avLst/>
          </a:prstGeom>
        </p:spPr>
      </p:pic>
      <p:sp>
        <p:nvSpPr>
          <p:cNvPr id="5" name="Title 18"/>
          <p:cNvSpPr>
            <a:spLocks noGrp="1"/>
          </p:cNvSpPr>
          <p:nvPr>
            <p:ph type="title"/>
          </p:nvPr>
        </p:nvSpPr>
        <p:spPr>
          <a:xfrm>
            <a:off x="568170" y="1525728"/>
            <a:ext cx="4916801" cy="1325563"/>
          </a:xfrm>
          <a:prstGeom prst="rect">
            <a:avLst/>
          </a:prstGeom>
        </p:spPr>
        <p:txBody>
          <a:bodyPr anchor="b"/>
          <a:lstStyle>
            <a:lvl1pPr>
              <a:defRPr sz="3599" b="1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4244527" y="6331972"/>
            <a:ext cx="40147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For IBM and Business Partner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1935154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920171" y="4135272"/>
            <a:ext cx="3559072" cy="272272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44971" y="6342703"/>
            <a:ext cx="2742486" cy="365125"/>
          </a:xfrm>
        </p:spPr>
        <p:txBody>
          <a:bodyPr/>
          <a:lstStyle>
            <a:lvl1pPr>
              <a:defRPr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F45A53B-2836-864A-AA77-DD3386425FD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834" y="6395272"/>
            <a:ext cx="2265807" cy="205611"/>
          </a:xfrm>
          <a:prstGeom prst="rect">
            <a:avLst/>
          </a:prstGeom>
        </p:spPr>
      </p:pic>
      <p:sp>
        <p:nvSpPr>
          <p:cNvPr id="5" name="Title 18"/>
          <p:cNvSpPr>
            <a:spLocks noGrp="1"/>
          </p:cNvSpPr>
          <p:nvPr>
            <p:ph type="title"/>
          </p:nvPr>
        </p:nvSpPr>
        <p:spPr>
          <a:xfrm>
            <a:off x="568170" y="1525728"/>
            <a:ext cx="4916801" cy="1325563"/>
          </a:xfrm>
          <a:prstGeom prst="rect">
            <a:avLst/>
          </a:prstGeom>
        </p:spPr>
        <p:txBody>
          <a:bodyPr anchor="b"/>
          <a:lstStyle>
            <a:lvl1pPr>
              <a:defRPr sz="3599" b="1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4244527" y="6331972"/>
            <a:ext cx="40147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For IBM and Business Partner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612380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11A68DD8-55F1-4DDB-A894-47428CF8036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820036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532" y="1191600"/>
            <a:ext cx="10262991" cy="5360400"/>
          </a:xfrm>
        </p:spPr>
        <p:txBody>
          <a:bodyPr/>
          <a:lstStyle>
            <a:lvl1pPr marL="448056" indent="-448056">
              <a:buClr>
                <a:srgbClr val="00649D"/>
              </a:buClr>
              <a:buSzPct val="100000"/>
              <a:buFont typeface="+mj-lt"/>
              <a:buAutoNum type="arabicPeriod"/>
              <a:defRPr b="0" i="0"/>
            </a:lvl1pPr>
            <a:lvl2pPr marL="905256" indent="-448056">
              <a:buSzPct val="100000"/>
              <a:buFont typeface="+mj-lt"/>
              <a:buAutoNum type="alphaUcPeriod"/>
              <a:defRPr b="0" i="0"/>
            </a:lvl2pPr>
            <a:lvl3pPr marL="507600" indent="0">
              <a:buNone/>
              <a:defRPr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11A68DD8-55F1-4DDB-A894-47428CF8036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377394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16" y="1710442"/>
            <a:ext cx="10510028" cy="2852277"/>
          </a:xfrm>
        </p:spPr>
        <p:txBody>
          <a:bodyPr anchor="b"/>
          <a:lstStyle>
            <a:lvl1pPr>
              <a:defRPr sz="3600"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016" y="4590569"/>
            <a:ext cx="10510028" cy="1499245"/>
          </a:xfrm>
        </p:spPr>
        <p:txBody>
          <a:bodyPr/>
          <a:lstStyle>
            <a:lvl1pPr marL="0" indent="0">
              <a:buNone/>
              <a:defRPr sz="2100" b="0" i="0"/>
            </a:lvl1pPr>
            <a:lvl2pPr marL="668381" indent="0">
              <a:buNone/>
              <a:defRPr sz="2924"/>
            </a:lvl2pPr>
            <a:lvl3pPr marL="1336761" indent="0">
              <a:buNone/>
              <a:defRPr sz="2631"/>
            </a:lvl3pPr>
            <a:lvl4pPr marL="2005142" indent="0">
              <a:buNone/>
              <a:defRPr sz="2339"/>
            </a:lvl4pPr>
            <a:lvl5pPr marL="2673523" indent="0">
              <a:buNone/>
              <a:defRPr sz="2339"/>
            </a:lvl5pPr>
            <a:lvl6pPr marL="3341903" indent="0">
              <a:buNone/>
              <a:defRPr sz="2339"/>
            </a:lvl6pPr>
            <a:lvl7pPr marL="4010284" indent="0">
              <a:buNone/>
              <a:defRPr sz="2339"/>
            </a:lvl7pPr>
            <a:lvl8pPr marL="4678665" indent="0">
              <a:buNone/>
              <a:defRPr sz="2339"/>
            </a:lvl8pPr>
            <a:lvl9pPr marL="5347045" indent="0">
              <a:buNone/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2DAFEF3C-BFF5-4598-9D1B-1BD302EA279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348864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3425" y="1218429"/>
            <a:ext cx="5674712" cy="5368037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4535" y="1218429"/>
            <a:ext cx="5674712" cy="5368037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 marL="679984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F6195F61-18A5-496F-99BC-14D9FC7ECCF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1391089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402" y="364369"/>
            <a:ext cx="10513220" cy="1325183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399" y="1680271"/>
            <a:ext cx="5157670" cy="823889"/>
          </a:xfrm>
        </p:spPr>
        <p:txBody>
          <a:bodyPr anchor="b"/>
          <a:lstStyle>
            <a:lvl1pPr marL="0" indent="0">
              <a:buNone/>
              <a:defRPr sz="2000" b="0" i="0"/>
            </a:lvl1pPr>
            <a:lvl2pPr marL="668381" indent="0">
              <a:buNone/>
              <a:defRPr sz="2924" b="1"/>
            </a:lvl2pPr>
            <a:lvl3pPr marL="1336761" indent="0">
              <a:buNone/>
              <a:defRPr sz="2631" b="1"/>
            </a:lvl3pPr>
            <a:lvl4pPr marL="2005142" indent="0">
              <a:buNone/>
              <a:defRPr sz="2339" b="1"/>
            </a:lvl4pPr>
            <a:lvl5pPr marL="2673523" indent="0">
              <a:buNone/>
              <a:defRPr sz="2339" b="1"/>
            </a:lvl5pPr>
            <a:lvl6pPr marL="3341903" indent="0">
              <a:buNone/>
              <a:defRPr sz="2339" b="1"/>
            </a:lvl6pPr>
            <a:lvl7pPr marL="4010284" indent="0">
              <a:buNone/>
              <a:defRPr sz="2339" b="1"/>
            </a:lvl7pPr>
            <a:lvl8pPr marL="4678665" indent="0">
              <a:buNone/>
              <a:defRPr sz="2339" b="1"/>
            </a:lvl8pPr>
            <a:lvl9pPr marL="5347045" indent="0">
              <a:buNone/>
              <a:defRPr sz="233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399" y="2504158"/>
            <a:ext cx="5157670" cy="3685449"/>
          </a:xfrm>
        </p:spPr>
        <p:txBody>
          <a:bodyPr/>
          <a:lstStyle>
            <a:lvl1pPr>
              <a:defRPr sz="2000" b="0" i="0"/>
            </a:lvl1pPr>
            <a:lvl2pPr>
              <a:defRPr sz="1800" b="0" i="0"/>
            </a:lvl2pPr>
            <a:lvl3pPr>
              <a:defRPr sz="1600" b="0" i="0"/>
            </a:lvl3pPr>
            <a:lvl4pPr marL="679984" indent="0">
              <a:buNone/>
              <a:defRPr sz="1754"/>
            </a:lvl4pPr>
            <a:lvl5pPr>
              <a:defRPr sz="160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9417" y="1680271"/>
            <a:ext cx="5183202" cy="823889"/>
          </a:xfrm>
        </p:spPr>
        <p:txBody>
          <a:bodyPr anchor="b"/>
          <a:lstStyle>
            <a:lvl1pPr marL="0" indent="0">
              <a:buNone/>
              <a:defRPr sz="2000" b="0" i="0"/>
            </a:lvl1pPr>
            <a:lvl2pPr marL="668381" indent="0">
              <a:buNone/>
              <a:defRPr sz="2924" b="1"/>
            </a:lvl2pPr>
            <a:lvl3pPr marL="1336761" indent="0">
              <a:buNone/>
              <a:defRPr sz="2631" b="1"/>
            </a:lvl3pPr>
            <a:lvl4pPr marL="2005142" indent="0">
              <a:buNone/>
              <a:defRPr sz="2339" b="1"/>
            </a:lvl4pPr>
            <a:lvl5pPr marL="2673523" indent="0">
              <a:buNone/>
              <a:defRPr sz="2339" b="1"/>
            </a:lvl5pPr>
            <a:lvl6pPr marL="3341903" indent="0">
              <a:buNone/>
              <a:defRPr sz="2339" b="1"/>
            </a:lvl6pPr>
            <a:lvl7pPr marL="4010284" indent="0">
              <a:buNone/>
              <a:defRPr sz="2339" b="1"/>
            </a:lvl7pPr>
            <a:lvl8pPr marL="4678665" indent="0">
              <a:buNone/>
              <a:defRPr sz="2339" b="1"/>
            </a:lvl8pPr>
            <a:lvl9pPr marL="5347045" indent="0">
              <a:buNone/>
              <a:defRPr sz="233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417" y="2504158"/>
            <a:ext cx="5183202" cy="3685449"/>
          </a:xfrm>
        </p:spPr>
        <p:txBody>
          <a:bodyPr/>
          <a:lstStyle>
            <a:lvl1pPr>
              <a:defRPr sz="2000" b="0" i="0"/>
            </a:lvl1pPr>
            <a:lvl2pPr>
              <a:defRPr sz="1800" b="0" i="0"/>
            </a:lvl2pPr>
            <a:lvl3pPr>
              <a:defRPr sz="1600" b="0" i="0"/>
            </a:lvl3pPr>
            <a:lvl4pPr marL="679984" indent="0">
              <a:buNone/>
              <a:defRPr sz="1754"/>
            </a:lvl4pPr>
            <a:lvl5pPr>
              <a:defRPr sz="1608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40A031B8-DB9D-417A-AA11-302E152BB28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239329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9FD8E78C-0F93-4A43-ACD8-0787B77EB95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211549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A6CADBCB-90C9-40AA-B762-FAACEAF55A5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3158501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399" y="457203"/>
            <a:ext cx="3932085" cy="1601360"/>
          </a:xfrm>
        </p:spPr>
        <p:txBody>
          <a:bodyPr anchor="b"/>
          <a:lstStyle>
            <a:lvl1pPr>
              <a:defRPr sz="2600"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205" y="986347"/>
            <a:ext cx="6169416" cy="4873705"/>
          </a:xfrm>
        </p:spPr>
        <p:txBody>
          <a:bodyPr/>
          <a:lstStyle>
            <a:lvl1pPr>
              <a:defRPr sz="2000" b="0" i="0"/>
            </a:lvl1pPr>
            <a:lvl2pPr>
              <a:defRPr sz="1800" b="0" i="0"/>
            </a:lvl2pPr>
            <a:lvl3pPr>
              <a:defRPr sz="1600" b="0" i="0"/>
            </a:lvl3pPr>
            <a:lvl4pPr marL="679984" indent="0">
              <a:buNone/>
              <a:defRPr sz="1535"/>
            </a:lvl4pPr>
            <a:lvl5pPr>
              <a:defRPr sz="1535"/>
            </a:lvl5pPr>
            <a:lvl6pPr>
              <a:defRPr sz="2924"/>
            </a:lvl6pPr>
            <a:lvl7pPr>
              <a:defRPr sz="2924"/>
            </a:lvl7pPr>
            <a:lvl8pPr>
              <a:defRPr sz="2924"/>
            </a:lvl8pPr>
            <a:lvl9pPr>
              <a:defRPr sz="29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399" y="2058564"/>
            <a:ext cx="3932085" cy="3810773"/>
          </a:xfrm>
        </p:spPr>
        <p:txBody>
          <a:bodyPr/>
          <a:lstStyle>
            <a:lvl1pPr marL="0" indent="0">
              <a:buNone/>
              <a:defRPr sz="2400" b="0" i="0"/>
            </a:lvl1pPr>
            <a:lvl2pPr marL="668381" indent="0">
              <a:buNone/>
              <a:defRPr sz="2047"/>
            </a:lvl2pPr>
            <a:lvl3pPr marL="1336761" indent="0">
              <a:buNone/>
              <a:defRPr sz="1754"/>
            </a:lvl3pPr>
            <a:lvl4pPr marL="2005142" indent="0">
              <a:buNone/>
              <a:defRPr sz="1462"/>
            </a:lvl4pPr>
            <a:lvl5pPr marL="2673523" indent="0">
              <a:buNone/>
              <a:defRPr sz="1462"/>
            </a:lvl5pPr>
            <a:lvl6pPr marL="3341903" indent="0">
              <a:buNone/>
              <a:defRPr sz="1462"/>
            </a:lvl6pPr>
            <a:lvl7pPr marL="4010284" indent="0">
              <a:buNone/>
              <a:defRPr sz="1462"/>
            </a:lvl7pPr>
            <a:lvl8pPr marL="4678665" indent="0">
              <a:buNone/>
              <a:defRPr sz="1462"/>
            </a:lvl8pPr>
            <a:lvl9pPr marL="5347045" indent="0">
              <a:buNone/>
              <a:defRPr sz="146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fld id="{A4D6EA12-0A65-48B3-8B6B-D991D308EFC0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11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  <p:extLst>
      <p:ext uri="{BB962C8B-B14F-4D97-AF65-F5344CB8AC3E}">
        <p14:creationId xmlns:p14="http://schemas.microsoft.com/office/powerpoint/2010/main" val="903539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258540" y="550122"/>
            <a:ext cx="11711643" cy="46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266893" y="1165722"/>
            <a:ext cx="11711643" cy="5513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7996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0876039" y="6659191"/>
            <a:ext cx="1102497" cy="165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35998" bIns="35998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900" b="0" i="0">
                <a:solidFill>
                  <a:schemeClr val="accent1">
                    <a:lumMod val="25000"/>
                  </a:schemeClr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9E8191D-B835-45D5-91BE-8CAFF430D31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266893" y="6681424"/>
            <a:ext cx="5065980" cy="16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1422" bIns="0" numCol="1" anchor="t" anchorCtr="0" compatLnSpc="1">
            <a:prstTxWarp prst="textNoShape">
              <a:avLst/>
            </a:prstTxWarp>
            <a:normAutofit/>
          </a:bodyPr>
          <a:lstStyle>
            <a:lvl1pPr algn="l" eaLnBrk="1" hangingPunct="1">
              <a:buFontTx/>
              <a:buNone/>
              <a:defRPr sz="900" b="0" i="0">
                <a:solidFill>
                  <a:schemeClr val="accent1">
                    <a:lumMod val="25000"/>
                  </a:schemeClr>
                </a:solidFill>
                <a:latin typeface="IBM Plex Sans" panose="020B0503050000000000" pitchFamily="34" charset="77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88053B-3035-F04F-991C-20E5C9C5E883}"/>
              </a:ext>
            </a:extLst>
          </p:cNvPr>
          <p:cNvSpPr txBox="1"/>
          <p:nvPr userDrawn="1"/>
        </p:nvSpPr>
        <p:spPr>
          <a:xfrm>
            <a:off x="0" y="11057"/>
            <a:ext cx="12188825" cy="461665"/>
          </a:xfrm>
          <a:prstGeom prst="rect">
            <a:avLst/>
          </a:prstGeom>
          <a:solidFill>
            <a:schemeClr val="bg2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IBM Plex Sans" panose="020B0503050000000000" pitchFamily="34" charset="77"/>
              </a:rPr>
              <a:t>IBM </a:t>
            </a:r>
            <a:r>
              <a:rPr lang="en-US" sz="2400" b="1" dirty="0">
                <a:latin typeface="IBM Plex Sans" panose="020B0503050000000000" pitchFamily="34" charset="77"/>
              </a:rPr>
              <a:t>Cloud</a:t>
            </a:r>
            <a:r>
              <a:rPr lang="en-US" sz="2400" dirty="0">
                <a:latin typeface="IBM Plex Sans" panose="020B0503050000000000" pitchFamily="34" charset="77"/>
              </a:rPr>
              <a:t> Garage Academy 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195" r:id="rId2"/>
    <p:sldLayoutId id="2147484230" r:id="rId3"/>
    <p:sldLayoutId id="2147484196" r:id="rId4"/>
    <p:sldLayoutId id="2147484197" r:id="rId5"/>
    <p:sldLayoutId id="2147484198" r:id="rId6"/>
    <p:sldLayoutId id="2147484199" r:id="rId7"/>
    <p:sldLayoutId id="2147484200" r:id="rId8"/>
    <p:sldLayoutId id="2147484201" r:id="rId9"/>
    <p:sldLayoutId id="2147484202" r:id="rId10"/>
    <p:sldLayoutId id="2147484203" r:id="rId11"/>
    <p:sldLayoutId id="2147484204" r:id="rId12"/>
    <p:sldLayoutId id="2147484205" r:id="rId13"/>
    <p:sldLayoutId id="2147484206" r:id="rId14"/>
    <p:sldLayoutId id="2147484207" r:id="rId15"/>
    <p:sldLayoutId id="2147484229" r:id="rId16"/>
    <p:sldLayoutId id="2147484228" r:id="rId17"/>
    <p:sldLayoutId id="2147484231" r:id="rId18"/>
    <p:sldLayoutId id="2147484232" r:id="rId19"/>
  </p:sldLayoutIdLst>
  <p:hf sldNum="0" hdr="0" dt="0"/>
  <p:txStyles>
    <p:titleStyle>
      <a:lvl1pPr algn="l" defTabSz="8969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 i="0" u="none" kern="1200">
          <a:solidFill>
            <a:schemeClr val="tx1">
              <a:lumMod val="95000"/>
              <a:lumOff val="5000"/>
            </a:schemeClr>
          </a:solidFill>
          <a:latin typeface="IBM Plex Sans" panose="020B0503050000000000" pitchFamily="34" charset="77"/>
          <a:ea typeface="+mj-ea"/>
          <a:cs typeface="Arial" panose="020B0604020202020204" pitchFamily="34" charset="0"/>
        </a:defRPr>
      </a:lvl1pPr>
      <a:lvl2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2pPr>
      <a:lvl3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3pPr>
      <a:lvl4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4pPr>
      <a:lvl5pPr algn="l" defTabSz="896938" rtl="0" eaLnBrk="1" fontAlgn="base" hangingPunct="1">
        <a:spcBef>
          <a:spcPct val="0"/>
        </a:spcBef>
        <a:spcAft>
          <a:spcPct val="0"/>
        </a:spcAft>
        <a:defRPr sz="2300" b="1">
          <a:solidFill>
            <a:srgbClr val="008ABF"/>
          </a:solidFill>
          <a:latin typeface="Arial" panose="020B0604020202020204" pitchFamily="34" charset="0"/>
        </a:defRPr>
      </a:lvl5pPr>
      <a:lvl6pPr marL="668381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6pPr>
      <a:lvl7pPr marL="1336761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7pPr>
      <a:lvl8pPr marL="2005142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8pPr>
      <a:lvl9pPr marL="2673523" algn="l" defTabSz="898137" rtl="0" eaLnBrk="1" fontAlgn="base" hangingPunct="1">
        <a:spcBef>
          <a:spcPct val="0"/>
        </a:spcBef>
        <a:spcAft>
          <a:spcPct val="0"/>
        </a:spcAft>
        <a:defRPr sz="2339" b="1">
          <a:solidFill>
            <a:srgbClr val="1966B2"/>
          </a:solidFill>
          <a:latin typeface="Arial" panose="020B0604020202020204" pitchFamily="34" charset="0"/>
        </a:defRPr>
      </a:lvl9pPr>
    </p:titleStyle>
    <p:bodyStyle>
      <a:lvl1pPr marL="234000" indent="-234000" algn="l" defTabSz="896938" rtl="0" eaLnBrk="1" fontAlgn="base" hangingPunct="1">
        <a:lnSpc>
          <a:spcPct val="90000"/>
        </a:lnSpc>
        <a:spcBef>
          <a:spcPts val="800"/>
        </a:spcBef>
        <a:spcAft>
          <a:spcPts val="0"/>
        </a:spcAft>
        <a:buClr>
          <a:srgbClr val="00649D"/>
        </a:buClr>
        <a:buSzPct val="120000"/>
        <a:buChar char="•"/>
        <a:defRPr sz="2000" b="0" i="0" kern="1200">
          <a:solidFill>
            <a:schemeClr val="tx1">
              <a:lumMod val="75000"/>
              <a:lumOff val="25000"/>
            </a:schemeClr>
          </a:solidFill>
          <a:latin typeface="IBM Plex Sans" panose="020B0503050000000000" pitchFamily="34" charset="77"/>
          <a:ea typeface="+mn-ea"/>
          <a:cs typeface="Arial" panose="020B0604020202020204" pitchFamily="34" charset="0"/>
        </a:defRPr>
      </a:lvl1pPr>
      <a:lvl2pPr marL="457200" indent="-172800" algn="l" defTabSz="896938" rtl="0" eaLnBrk="1" fontAlgn="base" hangingPunct="1">
        <a:lnSpc>
          <a:spcPct val="90000"/>
        </a:lnSpc>
        <a:spcBef>
          <a:spcPts val="200"/>
        </a:spcBef>
        <a:spcAft>
          <a:spcPts val="0"/>
        </a:spcAft>
        <a:buClr>
          <a:srgbClr val="008ABF"/>
        </a:buClr>
        <a:buSzPct val="80000"/>
        <a:buFont typeface="Wingdings" panose="05000000000000000000" pitchFamily="2" charset="2"/>
        <a:buChar char="§"/>
        <a:defRPr sz="1800" b="0" i="0" u="none" kern="1200">
          <a:solidFill>
            <a:schemeClr val="tx1">
              <a:lumMod val="75000"/>
              <a:lumOff val="25000"/>
            </a:schemeClr>
          </a:solidFill>
          <a:latin typeface="IBM Plex Sans" panose="020B0503050000000000" pitchFamily="34" charset="77"/>
          <a:ea typeface="+mn-ea"/>
          <a:cs typeface="Arial" panose="020B0604020202020204" pitchFamily="34" charset="0"/>
        </a:defRPr>
      </a:lvl2pPr>
      <a:lvl3pPr marL="680400" indent="-172800" algn="l" defTabSz="896938" rtl="0" eaLnBrk="1" fontAlgn="base" hangingPunct="1">
        <a:lnSpc>
          <a:spcPct val="90000"/>
        </a:lnSpc>
        <a:spcBef>
          <a:spcPts val="200"/>
        </a:spcBef>
        <a:spcAft>
          <a:spcPts val="0"/>
        </a:spcAft>
        <a:buClr>
          <a:srgbClr val="008ABF"/>
        </a:buClr>
        <a:buSzPct val="80000"/>
        <a:buFont typeface="Arial" panose="020B0604020202020204" pitchFamily="34" charset="0"/>
        <a:buChar char="−"/>
        <a:defRPr sz="1600" b="0" i="0" kern="1200">
          <a:solidFill>
            <a:schemeClr val="tx1">
              <a:lumMod val="75000"/>
              <a:lumOff val="25000"/>
            </a:schemeClr>
          </a:solidFill>
          <a:latin typeface="IBM Plex Sans" panose="020B0503050000000000" pitchFamily="34" charset="77"/>
          <a:ea typeface="+mn-ea"/>
          <a:cs typeface="Arial" panose="020B0604020202020204" pitchFamily="34" charset="0"/>
        </a:defRPr>
      </a:lvl3pPr>
      <a:lvl4pPr marL="681037" indent="0" algn="l" defTabSz="896938" rtl="0" eaLnBrk="1" fontAlgn="base" hangingPunct="1">
        <a:spcBef>
          <a:spcPct val="0"/>
        </a:spcBef>
        <a:spcAft>
          <a:spcPct val="25000"/>
        </a:spcAft>
        <a:buClr>
          <a:srgbClr val="1966B2"/>
        </a:buClr>
        <a:buFont typeface="Arial" panose="020B0604020202020204" pitchFamily="34" charset="0"/>
        <a:buNone/>
        <a:defRPr sz="17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22363" indent="-223838" algn="l" defTabSz="896938" rtl="0" eaLnBrk="1" fontAlgn="base" hangingPunct="1">
        <a:spcBef>
          <a:spcPct val="0"/>
        </a:spcBef>
        <a:spcAft>
          <a:spcPct val="25000"/>
        </a:spcAft>
        <a:buClr>
          <a:srgbClr val="1966B2"/>
        </a:buClr>
        <a:buFont typeface="Arial" panose="020B0604020202020204" pitchFamily="34" charset="0"/>
        <a:buChar char="&gt;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676094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6pPr>
      <a:lvl7pPr marL="4344474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7pPr>
      <a:lvl8pPr marL="5012855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8pPr>
      <a:lvl9pPr marL="5681236" indent="-334190" algn="l" defTabSz="1336761" rtl="0" eaLnBrk="1" latinLnBrk="0" hangingPunct="1">
        <a:lnSpc>
          <a:spcPct val="90000"/>
        </a:lnSpc>
        <a:spcBef>
          <a:spcPts val="731"/>
        </a:spcBef>
        <a:buFont typeface="Arial" panose="020B0604020202020204" pitchFamily="34" charset="0"/>
        <a:buChar char="•"/>
        <a:defRPr sz="263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1pPr>
      <a:lvl2pPr marL="668381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2pPr>
      <a:lvl3pPr marL="1336761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3pPr>
      <a:lvl4pPr marL="2005142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4pPr>
      <a:lvl5pPr marL="2673523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5pPr>
      <a:lvl6pPr marL="3341903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6pPr>
      <a:lvl7pPr marL="4010284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7pPr>
      <a:lvl8pPr marL="4678665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8pPr>
      <a:lvl9pPr marL="5347045" algn="l" defTabSz="1336761" rtl="0" eaLnBrk="1" latinLnBrk="0" hangingPunct="1">
        <a:defRPr sz="263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1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CF to Kubernetes migration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© Copyright IBM Corporation 2019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DB91-9C39-0A4D-AF0F-C8AC25F7A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C5514A-3C04-2843-9162-E512964E97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124" y="1217809"/>
            <a:ext cx="11712575" cy="142396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8E267B-9994-1846-A281-26ED1B4E3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01CAD-A1CF-B34F-92D1-390CF400A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1929789"/>
            <a:ext cx="6990385" cy="4653065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597692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2CB023-17EC-8D4A-9E94-F4FB2BED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concept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1CDE6A-AF8A-F341-8084-469E1BB85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a Cloud Foundry application developer to quickly able to migrate and deploy on to a Kubernetes environment, be it an OpenShift or IBM Cloud Private environment</a:t>
            </a:r>
          </a:p>
          <a:p>
            <a:r>
              <a:rPr lang="en-US" dirty="0"/>
              <a:t>Minimize learning curve needed to deploy and develop application on a new platform</a:t>
            </a:r>
          </a:p>
          <a:p>
            <a:r>
              <a:rPr lang="en-US" dirty="0"/>
              <a:t>Pre-requisites:</a:t>
            </a:r>
          </a:p>
          <a:p>
            <a:pPr lvl="1"/>
            <a:r>
              <a:rPr lang="en-US" dirty="0"/>
              <a:t>Known application type (known </a:t>
            </a:r>
            <a:r>
              <a:rPr lang="en-US" dirty="0" err="1"/>
              <a:t>buildpack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Known service bindings </a:t>
            </a:r>
          </a:p>
          <a:p>
            <a:pPr lvl="1"/>
            <a:r>
              <a:rPr lang="en-US" dirty="0"/>
              <a:t>Manifest file 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8FC6B-E09F-3F4D-8582-383128BB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708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CloudFoundry</a:t>
            </a:r>
            <a:r>
              <a:rPr lang="en-US" dirty="0"/>
              <a:t> application architecture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6195F61-18A5-496F-99BC-14D9FC7ECCF8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© Copyright IBM Corporation 2016</a:t>
            </a:r>
          </a:p>
        </p:txBody>
      </p:sp>
      <p:pic>
        <p:nvPicPr>
          <p:cNvPr id="1026" name="Picture 2" descr="https://docs.cloudfoundry.org/concepts/images/security/sysbound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0" t="5368" r="3396" b="5464"/>
          <a:stretch/>
        </p:blipFill>
        <p:spPr bwMode="auto">
          <a:xfrm>
            <a:off x="644577" y="1843790"/>
            <a:ext cx="6982920" cy="3465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D8CFB05-D405-5449-951B-CEA6931DE6A0}"/>
              </a:ext>
            </a:extLst>
          </p:cNvPr>
          <p:cNvSpPr/>
          <p:nvPr/>
        </p:nvSpPr>
        <p:spPr bwMode="auto">
          <a:xfrm>
            <a:off x="8154649" y="2679492"/>
            <a:ext cx="1199213" cy="1499016"/>
          </a:xfrm>
          <a:prstGeom prst="rect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</a:t>
            </a:r>
            <a:b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Broker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53893C-4016-9A4E-9FE8-B6F33847108D}"/>
              </a:ext>
            </a:extLst>
          </p:cNvPr>
          <p:cNvSpPr/>
          <p:nvPr/>
        </p:nvSpPr>
        <p:spPr bwMode="auto">
          <a:xfrm>
            <a:off x="9881014" y="1256676"/>
            <a:ext cx="1199213" cy="1499016"/>
          </a:xfrm>
          <a:prstGeom prst="rect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</a:t>
            </a:r>
            <a:b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1D25CA-7CE7-C94E-8A88-555179B646F9}"/>
              </a:ext>
            </a:extLst>
          </p:cNvPr>
          <p:cNvSpPr/>
          <p:nvPr/>
        </p:nvSpPr>
        <p:spPr bwMode="auto">
          <a:xfrm>
            <a:off x="9881014" y="2908092"/>
            <a:ext cx="1199213" cy="1499016"/>
          </a:xfrm>
          <a:prstGeom prst="rect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</a:t>
            </a:r>
            <a:b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2ABDD4-95CD-4E49-A469-6143A0A61905}"/>
              </a:ext>
            </a:extLst>
          </p:cNvPr>
          <p:cNvSpPr/>
          <p:nvPr/>
        </p:nvSpPr>
        <p:spPr bwMode="auto">
          <a:xfrm>
            <a:off x="9881015" y="4559508"/>
            <a:ext cx="1199213" cy="1499016"/>
          </a:xfrm>
          <a:prstGeom prst="rect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</a:t>
            </a:r>
            <a:b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70039EB-BEE0-7547-B264-394DC9C82E5B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 bwMode="auto">
          <a:xfrm flipV="1">
            <a:off x="9353862" y="2006184"/>
            <a:ext cx="527152" cy="1422816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8EF32E-377A-2049-AEAE-BD03E9600B3D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 bwMode="auto">
          <a:xfrm>
            <a:off x="9353862" y="3429000"/>
            <a:ext cx="527152" cy="22860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AF80E9A-4370-774C-A485-8F84B747CF87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 bwMode="auto">
          <a:xfrm>
            <a:off x="9353862" y="3429000"/>
            <a:ext cx="527153" cy="1880016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1CD540-ED12-8741-A160-B43784F75C85}"/>
              </a:ext>
            </a:extLst>
          </p:cNvPr>
          <p:cNvCxnSpPr>
            <a:cxnSpLocks/>
            <a:endCxn id="9" idx="1"/>
          </p:cNvCxnSpPr>
          <p:nvPr/>
        </p:nvCxnSpPr>
        <p:spPr bwMode="auto">
          <a:xfrm>
            <a:off x="6730584" y="3429000"/>
            <a:ext cx="1424065" cy="0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F371FE2-5A00-5C4B-885E-E1CB944967F7}"/>
              </a:ext>
            </a:extLst>
          </p:cNvPr>
          <p:cNvSpPr txBox="1"/>
          <p:nvPr/>
        </p:nvSpPr>
        <p:spPr>
          <a:xfrm>
            <a:off x="6535595" y="3167390"/>
            <a:ext cx="10919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VCAP</a:t>
            </a:r>
            <a:br>
              <a:rPr lang="en-US" sz="1400" dirty="0"/>
            </a:br>
            <a:r>
              <a:rPr lang="en-US" sz="1400" dirty="0"/>
              <a:t>SERVICES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D9E06F20-D0BE-654E-8370-85859CB0B007}"/>
              </a:ext>
            </a:extLst>
          </p:cNvPr>
          <p:cNvSpPr/>
          <p:nvPr/>
        </p:nvSpPr>
        <p:spPr bwMode="auto">
          <a:xfrm>
            <a:off x="4182256" y="1256677"/>
            <a:ext cx="5471410" cy="3884950"/>
          </a:xfrm>
          <a:prstGeom prst="roundRect">
            <a:avLst>
              <a:gd name="adj" fmla="val 7407"/>
            </a:avLst>
          </a:prstGeom>
          <a:noFill/>
          <a:ln w="28575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CloudFoundry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866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application architecture</a:t>
            </a:r>
          </a:p>
        </p:txBody>
      </p:sp>
      <p:sp>
        <p:nvSpPr>
          <p:cNvPr id="55" name="Content Placeholder 5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  <a:p>
            <a:pPr lvl="1"/>
            <a:r>
              <a:rPr lang="en-US" dirty="0"/>
              <a:t>Unit packaging of an app</a:t>
            </a:r>
          </a:p>
          <a:p>
            <a:r>
              <a:rPr lang="en-US" dirty="0"/>
              <a:t>Pod</a:t>
            </a:r>
          </a:p>
          <a:p>
            <a:pPr lvl="1"/>
            <a:r>
              <a:rPr lang="en-US" dirty="0">
                <a:sym typeface="Helvetica Light"/>
              </a:rPr>
              <a:t>Smallest deployment unit in Kubernetes </a:t>
            </a:r>
          </a:p>
          <a:p>
            <a:pPr lvl="1"/>
            <a:r>
              <a:rPr lang="en-US" dirty="0"/>
              <a:t>A collection of containers that run on a worker node</a:t>
            </a:r>
          </a:p>
          <a:p>
            <a:r>
              <a:rPr lang="en-US" dirty="0"/>
              <a:t>Service</a:t>
            </a:r>
          </a:p>
          <a:p>
            <a:pPr lvl="1"/>
            <a:r>
              <a:rPr lang="en-US" dirty="0"/>
              <a:t>Collection of pods exposed as an endpoint</a:t>
            </a:r>
          </a:p>
          <a:p>
            <a:pPr lvl="1"/>
            <a:r>
              <a:rPr lang="en-US" dirty="0"/>
              <a:t>Types</a:t>
            </a:r>
          </a:p>
          <a:p>
            <a:pPr lvl="2"/>
            <a:r>
              <a:rPr lang="en-US" dirty="0" err="1"/>
              <a:t>ClusterIP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link service to a cluster-internal IP</a:t>
            </a:r>
          </a:p>
          <a:p>
            <a:pPr lvl="2"/>
            <a:r>
              <a:rPr lang="en-US" dirty="0" err="1"/>
              <a:t>NodePort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link </a:t>
            </a:r>
            <a:r>
              <a:rPr lang="en-US" dirty="0" err="1"/>
              <a:t>clusterIP</a:t>
            </a:r>
            <a:r>
              <a:rPr lang="en-US" dirty="0"/>
              <a:t> to each Node’s IP port</a:t>
            </a:r>
          </a:p>
          <a:p>
            <a:pPr lvl="2"/>
            <a:r>
              <a:rPr lang="en-US" dirty="0" err="1"/>
              <a:t>LoadBalancer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link multiple </a:t>
            </a:r>
            <a:r>
              <a:rPr lang="en-US" dirty="0" err="1"/>
              <a:t>NodePorts</a:t>
            </a:r>
            <a:r>
              <a:rPr lang="en-US" dirty="0"/>
              <a:t> externally using the cloud provider’s load balancer IP</a:t>
            </a:r>
          </a:p>
          <a:p>
            <a:r>
              <a:rPr lang="en-US" dirty="0"/>
              <a:t>Ingress</a:t>
            </a:r>
          </a:p>
          <a:p>
            <a:pPr lvl="1"/>
            <a:r>
              <a:rPr lang="en-US" dirty="0"/>
              <a:t>Addressable unit to allow access to </a:t>
            </a:r>
            <a:r>
              <a:rPr lang="en-US" dirty="0" err="1"/>
              <a:t>NodePorts</a:t>
            </a:r>
            <a:r>
              <a:rPr lang="en-US" dirty="0"/>
              <a:t> from external network</a:t>
            </a:r>
          </a:p>
          <a:p>
            <a:r>
              <a:rPr lang="en-US" dirty="0" err="1"/>
              <a:t>ConfigMap</a:t>
            </a:r>
            <a:r>
              <a:rPr lang="en-US" dirty="0"/>
              <a:t> &amp; Secret</a:t>
            </a:r>
          </a:p>
          <a:p>
            <a:pPr lvl="1"/>
            <a:r>
              <a:rPr lang="en-US" dirty="0"/>
              <a:t>Configuration information that pod uses </a:t>
            </a:r>
          </a:p>
          <a:p>
            <a:pPr lvl="1"/>
            <a:r>
              <a:rPr lang="en-US" dirty="0"/>
              <a:t>Can be used to access back-end services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r>
              <a:rPr lang="en-US"/>
              <a:t>© Copyright IBM Corporation 2017-19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D1BEAF-31B3-6342-8B7A-01E9B0B261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6195F61-18A5-496F-99BC-14D9FC7ECCF8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6F85277-DD4E-124A-8338-AF1430B476BC}"/>
              </a:ext>
            </a:extLst>
          </p:cNvPr>
          <p:cNvGrpSpPr/>
          <p:nvPr/>
        </p:nvGrpSpPr>
        <p:grpSpPr>
          <a:xfrm>
            <a:off x="5732217" y="684824"/>
            <a:ext cx="5374744" cy="3440728"/>
            <a:chOff x="6077742" y="1010923"/>
            <a:chExt cx="5374744" cy="3440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D4061B6-ED67-E74C-B00F-4BFC52436851}"/>
                </a:ext>
              </a:extLst>
            </p:cNvPr>
            <p:cNvGrpSpPr/>
            <p:nvPr/>
          </p:nvGrpSpPr>
          <p:grpSpPr>
            <a:xfrm>
              <a:off x="6077742" y="1010923"/>
              <a:ext cx="5374744" cy="3440728"/>
              <a:chOff x="6107722" y="1010923"/>
              <a:chExt cx="6650488" cy="4058948"/>
            </a:xfrm>
          </p:grpSpPr>
          <p:sp>
            <p:nvSpPr>
              <p:cNvPr id="86" name="Rounded Rectangle 85"/>
              <p:cNvSpPr/>
              <p:nvPr/>
            </p:nvSpPr>
            <p:spPr bwMode="auto">
              <a:xfrm>
                <a:off x="6132380" y="1010923"/>
                <a:ext cx="6625830" cy="4058948"/>
              </a:xfrm>
              <a:prstGeom prst="roundRect">
                <a:avLst>
                  <a:gd name="adj" fmla="val 6284"/>
                </a:avLst>
              </a:prstGeom>
              <a:solidFill>
                <a:srgbClr val="FFFFFF">
                  <a:lumMod val="95000"/>
                  <a:alpha val="60000"/>
                </a:srgbClr>
              </a:solidFill>
              <a:ln w="12700" cap="flat" cmpd="sng" algn="ctr">
                <a:solidFill>
                  <a:srgbClr val="6D6E7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4607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uLnTx/>
                    <a:uFillTx/>
                    <a:latin typeface="HelvNeue Light for IBM"/>
                    <a:cs typeface="Arial" charset="0"/>
                  </a:rPr>
                  <a:t>Kubernetes</a:t>
                </a:r>
                <a:b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uLnTx/>
                    <a:uFillTx/>
                    <a:latin typeface="HelvNeue Light for IBM"/>
                    <a:cs typeface="Arial" charset="0"/>
                  </a:rPr>
                </a:br>
                <a:r>
                  <a:rPr kumimoji="0" lang="en-US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uLnTx/>
                    <a:uFillTx/>
                    <a:latin typeface="HelvNeue Light for IBM"/>
                    <a:cs typeface="Arial" charset="0"/>
                  </a:rPr>
                  <a:t>cluster</a:t>
                </a: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6D6E70"/>
                  </a:solidFill>
                  <a:effectLst/>
                  <a:uLnTx/>
                  <a:uFillTx/>
                  <a:latin typeface="HelvNeue Light for IBM"/>
                  <a:cs typeface="Arial" charset="0"/>
                </a:endParaRPr>
              </a:p>
            </p:txBody>
          </p:sp>
          <p:sp>
            <p:nvSpPr>
              <p:cNvPr id="92" name="Rounded Rectangle 91"/>
              <p:cNvSpPr/>
              <p:nvPr/>
            </p:nvSpPr>
            <p:spPr bwMode="auto">
              <a:xfrm>
                <a:off x="7522120" y="2422566"/>
                <a:ext cx="909390" cy="826977"/>
              </a:xfrm>
              <a:prstGeom prst="roundRect">
                <a:avLst/>
              </a:prstGeom>
              <a:solidFill>
                <a:srgbClr val="00B0DA">
                  <a:lumMod val="40000"/>
                  <a:lumOff val="60000"/>
                </a:srgbClr>
              </a:solidFill>
              <a:ln w="12700" cap="flat" cmpd="sng" algn="ctr">
                <a:solidFill>
                  <a:srgbClr val="6D6E7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4607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uLnTx/>
                    <a:uFillTx/>
                    <a:latin typeface="HelvNeue Light for IBM"/>
                    <a:cs typeface="Arial" charset="0"/>
                  </a:rPr>
                  <a:t>App A Service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6D6E70"/>
                  </a:solidFill>
                  <a:effectLst/>
                  <a:uLnTx/>
                  <a:uFillTx/>
                  <a:latin typeface="HelvNeue Light for IBM"/>
                  <a:cs typeface="Arial" charset="0"/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 bwMode="auto">
              <a:xfrm>
                <a:off x="8972524" y="1157705"/>
                <a:ext cx="2067276" cy="1581475"/>
              </a:xfrm>
              <a:prstGeom prst="roundRect">
                <a:avLst/>
              </a:prstGeom>
              <a:solidFill>
                <a:srgbClr val="6D6E70"/>
              </a:solidFill>
              <a:ln w="12700" cap="flat" cmpd="sng" algn="ctr">
                <a:solidFill>
                  <a:srgbClr val="6D6E7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4607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Arial" charset="0"/>
                  </a:rPr>
                  <a:t>Worker Node 1</a:t>
                </a:r>
              </a:p>
            </p:txBody>
          </p:sp>
          <p:sp>
            <p:nvSpPr>
              <p:cNvPr id="105" name="Rounded Rectangle 104"/>
              <p:cNvSpPr/>
              <p:nvPr/>
            </p:nvSpPr>
            <p:spPr bwMode="auto">
              <a:xfrm>
                <a:off x="9106917" y="1299603"/>
                <a:ext cx="1178211" cy="969687"/>
              </a:xfrm>
              <a:prstGeom prst="roundRect">
                <a:avLst/>
              </a:prstGeom>
              <a:solidFill>
                <a:srgbClr val="FFFFFF">
                  <a:lumMod val="85000"/>
                </a:srgbClr>
              </a:solidFill>
              <a:ln w="12700" cap="flat" cmpd="sng" algn="ctr">
                <a:solidFill>
                  <a:srgbClr val="6D6E7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4607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6D6E70"/>
                    </a:solidFill>
                    <a:effectLst/>
                    <a:uLnTx/>
                    <a:uFillTx/>
                    <a:cs typeface="Arial" charset="0"/>
                  </a:rPr>
                  <a:t>Pod</a:t>
                </a:r>
              </a:p>
            </p:txBody>
          </p:sp>
          <p:sp>
            <p:nvSpPr>
              <p:cNvPr id="106" name="Rounded Rectangle 105"/>
              <p:cNvSpPr/>
              <p:nvPr/>
            </p:nvSpPr>
            <p:spPr bwMode="auto">
              <a:xfrm>
                <a:off x="9255441" y="1449976"/>
                <a:ext cx="895275" cy="358905"/>
              </a:xfrm>
              <a:prstGeom prst="roundRect">
                <a:avLst/>
              </a:prstGeom>
              <a:solidFill>
                <a:srgbClr val="00B0DA">
                  <a:lumMod val="40000"/>
                  <a:lumOff val="60000"/>
                </a:srgbClr>
              </a:solidFill>
              <a:ln w="12700" cap="flat" cmpd="sng" algn="ctr">
                <a:solidFill>
                  <a:srgbClr val="6D6E7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68580" tIns="34290" rIns="68580" bIns="3429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4607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uLnTx/>
                    <a:uFillTx/>
                    <a:latin typeface="HelvNeue Light for IBM"/>
                    <a:cs typeface="Arial" charset="0"/>
                  </a:rPr>
                  <a:t>App A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6D6E70"/>
                  </a:solidFill>
                  <a:effectLst/>
                  <a:uLnTx/>
                  <a:uFillTx/>
                  <a:latin typeface="HelvNeue Light for IBM"/>
                  <a:cs typeface="Arial" charset="0"/>
                </a:endParaRPr>
              </a:p>
            </p:txBody>
          </p:sp>
          <p:sp>
            <p:nvSpPr>
              <p:cNvPr id="109" name="Rounded Rectangle 108"/>
              <p:cNvSpPr/>
              <p:nvPr/>
            </p:nvSpPr>
            <p:spPr bwMode="auto">
              <a:xfrm>
                <a:off x="8972524" y="3031633"/>
                <a:ext cx="2067276" cy="1581475"/>
              </a:xfrm>
              <a:prstGeom prst="roundRect">
                <a:avLst/>
              </a:prstGeom>
              <a:solidFill>
                <a:srgbClr val="6D6E70"/>
              </a:solidFill>
              <a:ln w="12700" cap="flat" cmpd="sng" algn="ctr">
                <a:solidFill>
                  <a:srgbClr val="6D6E7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4607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Arial" charset="0"/>
                  </a:rPr>
                  <a:t>Worker Node 2</a:t>
                </a:r>
              </a:p>
            </p:txBody>
          </p:sp>
          <p:sp>
            <p:nvSpPr>
              <p:cNvPr id="110" name="Rounded Rectangle 109"/>
              <p:cNvSpPr/>
              <p:nvPr/>
            </p:nvSpPr>
            <p:spPr bwMode="auto">
              <a:xfrm>
                <a:off x="9106917" y="3173530"/>
                <a:ext cx="1178211" cy="969688"/>
              </a:xfrm>
              <a:prstGeom prst="roundRect">
                <a:avLst/>
              </a:prstGeom>
              <a:solidFill>
                <a:srgbClr val="FFFFFF">
                  <a:lumMod val="85000"/>
                </a:srgbClr>
              </a:solidFill>
              <a:ln w="12700" cap="flat" cmpd="sng" algn="ctr">
                <a:solidFill>
                  <a:srgbClr val="6D6E7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4607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6D6E70"/>
                    </a:solidFill>
                    <a:effectLst/>
                    <a:uLnTx/>
                    <a:uFillTx/>
                    <a:cs typeface="Arial" charset="0"/>
                  </a:rPr>
                  <a:t>Pod</a:t>
                </a:r>
              </a:p>
            </p:txBody>
          </p:sp>
          <p:sp>
            <p:nvSpPr>
              <p:cNvPr id="111" name="Rounded Rectangle 110"/>
              <p:cNvSpPr/>
              <p:nvPr/>
            </p:nvSpPr>
            <p:spPr bwMode="auto">
              <a:xfrm>
                <a:off x="9255441" y="3323903"/>
                <a:ext cx="895275" cy="358905"/>
              </a:xfrm>
              <a:prstGeom prst="roundRect">
                <a:avLst/>
              </a:prstGeom>
              <a:solidFill>
                <a:srgbClr val="00B0DA">
                  <a:lumMod val="40000"/>
                  <a:lumOff val="60000"/>
                </a:srgbClr>
              </a:solidFill>
              <a:ln w="12700" cap="flat" cmpd="sng" algn="ctr">
                <a:solidFill>
                  <a:srgbClr val="6D6E7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68580" tIns="34290" rIns="68580" bIns="3429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4607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191919"/>
                    </a:solidFill>
                    <a:effectLst/>
                    <a:uLnTx/>
                    <a:uFillTx/>
                    <a:latin typeface="HelvNeue Light for IBM"/>
                    <a:cs typeface="Arial" charset="0"/>
                  </a:rPr>
                  <a:t>App A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6D6E70"/>
                  </a:solidFill>
                  <a:effectLst/>
                  <a:uLnTx/>
                  <a:uFillTx/>
                  <a:latin typeface="HelvNeue Light for IBM"/>
                  <a:cs typeface="Arial" charset="0"/>
                </a:endParaRPr>
              </a:p>
            </p:txBody>
          </p:sp>
          <p:cxnSp>
            <p:nvCxnSpPr>
              <p:cNvPr id="114" name="Straight Connector 113"/>
              <p:cNvCxnSpPr>
                <a:stCxn id="92" idx="3"/>
                <a:endCxn id="105" idx="1"/>
              </p:cNvCxnSpPr>
              <p:nvPr/>
            </p:nvCxnSpPr>
            <p:spPr bwMode="auto">
              <a:xfrm flipV="1">
                <a:off x="8431510" y="1784447"/>
                <a:ext cx="675407" cy="1051608"/>
              </a:xfrm>
              <a:prstGeom prst="line">
                <a:avLst/>
              </a:prstGeom>
              <a:solidFill>
                <a:srgbClr val="FDFDFD"/>
              </a:solidFill>
              <a:ln w="25400" cap="flat" cmpd="sng" algn="ctr">
                <a:solidFill>
                  <a:srgbClr val="00B0DA">
                    <a:lumMod val="40000"/>
                    <a:lumOff val="60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107763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16" name="Straight Connector 115"/>
              <p:cNvCxnSpPr>
                <a:stCxn id="92" idx="3"/>
                <a:endCxn id="110" idx="1"/>
              </p:cNvCxnSpPr>
              <p:nvPr/>
            </p:nvCxnSpPr>
            <p:spPr bwMode="auto">
              <a:xfrm>
                <a:off x="8431509" y="2836055"/>
                <a:ext cx="675407" cy="822319"/>
              </a:xfrm>
              <a:prstGeom prst="line">
                <a:avLst/>
              </a:prstGeom>
              <a:solidFill>
                <a:srgbClr val="FDFDFD"/>
              </a:solidFill>
              <a:ln w="25400" cap="flat" cmpd="sng" algn="ctr">
                <a:solidFill>
                  <a:srgbClr val="00B0DA">
                    <a:lumMod val="40000"/>
                    <a:lumOff val="60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107763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20" name="Straight Connector 119"/>
              <p:cNvCxnSpPr>
                <a:cxnSpLocks/>
                <a:stCxn id="92" idx="1"/>
              </p:cNvCxnSpPr>
              <p:nvPr/>
            </p:nvCxnSpPr>
            <p:spPr bwMode="auto">
              <a:xfrm flipH="1">
                <a:off x="6107722" y="2836055"/>
                <a:ext cx="1414398" cy="0"/>
              </a:xfrm>
              <a:prstGeom prst="line">
                <a:avLst/>
              </a:prstGeom>
              <a:solidFill>
                <a:srgbClr val="FDFDFD"/>
              </a:solidFill>
              <a:ln w="25400" cap="flat" cmpd="sng" algn="ctr">
                <a:solidFill>
                  <a:srgbClr val="00B0DA">
                    <a:lumMod val="40000"/>
                    <a:lumOff val="60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107763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7F9A090F-3708-5245-88F7-16EB3020BDA2}"/>
                  </a:ext>
                </a:extLst>
              </p:cNvPr>
              <p:cNvSpPr/>
              <p:nvPr/>
            </p:nvSpPr>
            <p:spPr bwMode="auto">
              <a:xfrm>
                <a:off x="6269212" y="2422566"/>
                <a:ext cx="1001266" cy="1377632"/>
              </a:xfrm>
              <a:prstGeom prst="roundRect">
                <a:avLst/>
              </a:prstGeom>
              <a:solidFill>
                <a:srgbClr val="FFFFFF">
                  <a:lumMod val="85000"/>
                </a:srgbClr>
              </a:solidFill>
              <a:ln w="12700" cap="flat" cmpd="sng" algn="ctr">
                <a:solidFill>
                  <a:srgbClr val="6D6E7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r" defTabSz="460772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6D6E70"/>
                    </a:solidFill>
                    <a:effectLst/>
                    <a:uLnTx/>
                    <a:uFillTx/>
                    <a:cs typeface="Arial" charset="0"/>
                  </a:rPr>
                  <a:t>Ingress</a:t>
                </a:r>
                <a:b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6D6E70"/>
                    </a:solidFill>
                    <a:effectLst/>
                    <a:uLnTx/>
                    <a:uFillTx/>
                    <a:cs typeface="Arial" charset="0"/>
                  </a:rPr>
                </a:b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6D6E70"/>
                    </a:solidFill>
                    <a:effectLst/>
                    <a:uLnTx/>
                    <a:uFillTx/>
                    <a:cs typeface="Arial" charset="0"/>
                  </a:rPr>
                  <a:t>Gateway</a:t>
                </a:r>
              </a:p>
            </p:txBody>
          </p:sp>
        </p:grpSp>
        <p:sp>
          <p:nvSpPr>
            <p:cNvPr id="10" name="Snip and Round Single Corner Rectangle 9">
              <a:extLst>
                <a:ext uri="{FF2B5EF4-FFF2-40B4-BE49-F238E27FC236}">
                  <a16:creationId xmlns:a16="http://schemas.microsoft.com/office/drawing/2014/main" id="{B4795F7B-3325-5245-90F8-A5BDA9D14C51}"/>
                </a:ext>
              </a:extLst>
            </p:cNvPr>
            <p:cNvSpPr/>
            <p:nvPr/>
          </p:nvSpPr>
          <p:spPr bwMode="auto">
            <a:xfrm>
              <a:off x="10765963" y="2423669"/>
              <a:ext cx="590134" cy="390957"/>
            </a:xfrm>
            <a:prstGeom prst="snipRoundRect">
              <a:avLst/>
            </a:prstGeom>
            <a:solidFill>
              <a:srgbClr val="FDFDFD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107763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6143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en-US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config</a:t>
              </a:r>
              <a:br>
                <a:rPr kumimoji="0" lang="en-US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</a:br>
              <a:r>
                <a:rPr kumimoji="0" lang="en-US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rPr>
                <a:t>map</a:t>
              </a:r>
            </a:p>
          </p:txBody>
        </p:sp>
      </p:grp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DC49554-5E01-2F44-9C08-E31A51E7A385}"/>
              </a:ext>
            </a:extLst>
          </p:cNvPr>
          <p:cNvCxnSpPr>
            <a:cxnSpLocks/>
            <a:stCxn id="105" idx="3"/>
            <a:endCxn id="10" idx="3"/>
          </p:cNvCxnSpPr>
          <p:nvPr/>
        </p:nvCxnSpPr>
        <p:spPr bwMode="auto">
          <a:xfrm>
            <a:off x="9108283" y="1340532"/>
            <a:ext cx="1607222" cy="757038"/>
          </a:xfrm>
          <a:prstGeom prst="line">
            <a:avLst/>
          </a:prstGeom>
          <a:solidFill>
            <a:srgbClr val="FDFDFD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3ABECEF-6193-B944-863E-F796F3EF6B2B}"/>
              </a:ext>
            </a:extLst>
          </p:cNvPr>
          <p:cNvCxnSpPr>
            <a:cxnSpLocks/>
            <a:stCxn id="110" idx="3"/>
          </p:cNvCxnSpPr>
          <p:nvPr/>
        </p:nvCxnSpPr>
        <p:spPr bwMode="auto">
          <a:xfrm flipV="1">
            <a:off x="9108283" y="2529194"/>
            <a:ext cx="1606616" cy="399846"/>
          </a:xfrm>
          <a:prstGeom prst="line">
            <a:avLst/>
          </a:prstGeom>
          <a:solidFill>
            <a:srgbClr val="FDFDFD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0C441F70-D318-E047-9A45-7286750984D8}"/>
              </a:ext>
            </a:extLst>
          </p:cNvPr>
          <p:cNvSpPr/>
          <p:nvPr/>
        </p:nvSpPr>
        <p:spPr bwMode="auto">
          <a:xfrm>
            <a:off x="11318839" y="1550246"/>
            <a:ext cx="795000" cy="1499016"/>
          </a:xfrm>
          <a:prstGeom prst="rect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43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</a:t>
            </a:r>
            <a:b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4B915BA-04B4-5640-BD97-BD55AFB7BED0}"/>
              </a:ext>
            </a:extLst>
          </p:cNvPr>
          <p:cNvCxnSpPr>
            <a:cxnSpLocks/>
            <a:stCxn id="10" idx="0"/>
            <a:endCxn id="51" idx="1"/>
          </p:cNvCxnSpPr>
          <p:nvPr/>
        </p:nvCxnSpPr>
        <p:spPr bwMode="auto">
          <a:xfrm>
            <a:off x="11010572" y="2293049"/>
            <a:ext cx="308267" cy="6705"/>
          </a:xfrm>
          <a:prstGeom prst="line">
            <a:avLst/>
          </a:prstGeom>
          <a:solidFill>
            <a:srgbClr val="FDFDFD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954172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Application Staging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A8F8A2-21E6-B44D-8C1D-1FCAEFDAB4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3425" y="1623160"/>
            <a:ext cx="5674712" cy="536803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All the following are performed by </a:t>
            </a:r>
            <a:br>
              <a:rPr lang="en-US" dirty="0"/>
            </a:br>
            <a:r>
              <a:rPr lang="en-US" b="1" dirty="0" err="1">
                <a:latin typeface="IBM Plex Mono" panose="020B0509050203000203" pitchFamily="49" charset="77"/>
              </a:rPr>
              <a:t>cf</a:t>
            </a:r>
            <a:r>
              <a:rPr lang="en-US" b="1" dirty="0">
                <a:latin typeface="IBM Plex Mono" panose="020B0509050203000203" pitchFamily="49" charset="77"/>
              </a:rPr>
              <a:t> push</a:t>
            </a:r>
          </a:p>
          <a:p>
            <a:r>
              <a:rPr lang="en-US" dirty="0"/>
              <a:t>The CLI uploads application artifacts to </a:t>
            </a:r>
            <a:r>
              <a:rPr lang="en-US" dirty="0" err="1"/>
              <a:t>CloudFoundry</a:t>
            </a:r>
            <a:endParaRPr lang="en-US" dirty="0"/>
          </a:p>
          <a:p>
            <a:r>
              <a:rPr lang="en-US" dirty="0" err="1"/>
              <a:t>CloudFoundry</a:t>
            </a:r>
            <a:r>
              <a:rPr lang="en-US" dirty="0"/>
              <a:t> selects the appropriate </a:t>
            </a:r>
            <a:r>
              <a:rPr lang="en-US" dirty="0" err="1"/>
              <a:t>BuildPack</a:t>
            </a:r>
            <a:endParaRPr lang="en-US" dirty="0"/>
          </a:p>
          <a:p>
            <a:r>
              <a:rPr lang="en-US" dirty="0" err="1"/>
              <a:t>BuildPack</a:t>
            </a:r>
            <a:r>
              <a:rPr lang="en-US" dirty="0"/>
              <a:t> prepares the artifacts to create a runnable unit (</a:t>
            </a:r>
            <a:r>
              <a:rPr lang="en-US" b="1" dirty="0"/>
              <a:t>Droplet</a:t>
            </a:r>
            <a:r>
              <a:rPr lang="en-US" dirty="0"/>
              <a:t>)</a:t>
            </a:r>
          </a:p>
          <a:p>
            <a:r>
              <a:rPr lang="en-US" dirty="0" err="1"/>
              <a:t>CloudFoundry</a:t>
            </a:r>
            <a:r>
              <a:rPr lang="en-US" dirty="0"/>
              <a:t> stores the Droplet in the </a:t>
            </a:r>
            <a:r>
              <a:rPr lang="en-US" b="1" dirty="0"/>
              <a:t>Blob store</a:t>
            </a:r>
          </a:p>
          <a:p>
            <a:r>
              <a:rPr lang="en-US" dirty="0" err="1"/>
              <a:t>CloudFoundry</a:t>
            </a:r>
            <a:r>
              <a:rPr lang="en-US" dirty="0"/>
              <a:t> deploys the Droplet into its Runtime as a </a:t>
            </a:r>
            <a:r>
              <a:rPr lang="en-US" b="1" dirty="0"/>
              <a:t>Garden Container</a:t>
            </a:r>
            <a:r>
              <a:rPr lang="en-US" dirty="0"/>
              <a:t> and provides VCAP_SERVICES to access backend services</a:t>
            </a:r>
          </a:p>
          <a:p>
            <a:r>
              <a:rPr lang="en-US" dirty="0" err="1"/>
              <a:t>CloudFoundry</a:t>
            </a:r>
            <a:r>
              <a:rPr lang="en-US" dirty="0"/>
              <a:t> associates the appropriate </a:t>
            </a:r>
            <a:r>
              <a:rPr lang="en-US" b="1" dirty="0"/>
              <a:t>Router entry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0276FE2-01B4-D048-8A1F-2DF38F04F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54535" y="1623160"/>
            <a:ext cx="5674712" cy="5368037"/>
          </a:xfrm>
        </p:spPr>
        <p:txBody>
          <a:bodyPr/>
          <a:lstStyle/>
          <a:p>
            <a:r>
              <a:rPr lang="en-US" dirty="0"/>
              <a:t>Build and assemble the necessary deployment artifacts</a:t>
            </a:r>
          </a:p>
          <a:p>
            <a:r>
              <a:rPr lang="en-US" dirty="0"/>
              <a:t>Create a </a:t>
            </a:r>
            <a:r>
              <a:rPr lang="en-US" b="1" dirty="0"/>
              <a:t>docker image</a:t>
            </a:r>
            <a:r>
              <a:rPr lang="en-US" dirty="0"/>
              <a:t> using a </a:t>
            </a:r>
            <a:r>
              <a:rPr lang="en-US" dirty="0" err="1"/>
              <a:t>Dockerfile</a:t>
            </a:r>
            <a:r>
              <a:rPr lang="en-US" dirty="0"/>
              <a:t> and store the image in a </a:t>
            </a:r>
            <a:r>
              <a:rPr lang="en-US" b="1" dirty="0"/>
              <a:t>Docker repository</a:t>
            </a:r>
            <a:br>
              <a:rPr lang="en-US" b="1" dirty="0"/>
            </a:br>
            <a:r>
              <a:rPr lang="en-US" dirty="0">
                <a:latin typeface="IBM Plex Mono" panose="020B0509050203000203" pitchFamily="49" charset="77"/>
              </a:rPr>
              <a:t>docker build …</a:t>
            </a:r>
            <a:br>
              <a:rPr lang="en-US" dirty="0">
                <a:latin typeface="IBM Plex Mono" panose="020B0509050203000203" pitchFamily="49" charset="77"/>
              </a:rPr>
            </a:br>
            <a:r>
              <a:rPr lang="en-US" dirty="0">
                <a:latin typeface="IBM Plex Mono" panose="020B0509050203000203" pitchFamily="49" charset="77"/>
              </a:rPr>
              <a:t>docker push …</a:t>
            </a:r>
          </a:p>
          <a:p>
            <a:r>
              <a:rPr lang="en-US" dirty="0"/>
              <a:t>Create </a:t>
            </a:r>
            <a:r>
              <a:rPr lang="en-US" dirty="0" err="1"/>
              <a:t>ConfigMap</a:t>
            </a:r>
            <a:r>
              <a:rPr lang="en-US" dirty="0"/>
              <a:t> and Secrets to access backend services</a:t>
            </a:r>
          </a:p>
          <a:p>
            <a:r>
              <a:rPr lang="en-US" dirty="0"/>
              <a:t>Use deployment YAML to deploy docker image into a </a:t>
            </a:r>
            <a:r>
              <a:rPr lang="en-US" b="1" dirty="0"/>
              <a:t>Kubernetes Pod</a:t>
            </a:r>
            <a:r>
              <a:rPr lang="en-US" dirty="0"/>
              <a:t> in a Deployment or </a:t>
            </a:r>
            <a:r>
              <a:rPr lang="en-US" dirty="0" err="1"/>
              <a:t>DeploymentConfig</a:t>
            </a:r>
            <a:br>
              <a:rPr lang="en-US" b="1" dirty="0"/>
            </a:br>
            <a:r>
              <a:rPr lang="en-US" dirty="0" err="1">
                <a:latin typeface="IBM Plex Mono" panose="020B0509050203000203" pitchFamily="49" charset="77"/>
              </a:rPr>
              <a:t>kubectl</a:t>
            </a:r>
            <a:r>
              <a:rPr lang="en-US" dirty="0">
                <a:latin typeface="IBM Plex Mono" panose="020B0509050203000203" pitchFamily="49" charset="77"/>
              </a:rPr>
              <a:t> apply -f …</a:t>
            </a:r>
          </a:p>
          <a:p>
            <a:r>
              <a:rPr lang="en-US" dirty="0"/>
              <a:t>Use the Service YAML to associate the pods to a </a:t>
            </a:r>
            <a:r>
              <a:rPr lang="en-US" b="1" dirty="0"/>
              <a:t>Kubernetes Service</a:t>
            </a:r>
            <a:r>
              <a:rPr lang="en-US" dirty="0"/>
              <a:t> and optionally define it to an </a:t>
            </a:r>
            <a:r>
              <a:rPr lang="en-US" b="1" dirty="0"/>
              <a:t>Ingress Gateway</a:t>
            </a:r>
            <a:r>
              <a:rPr lang="en-US" dirty="0"/>
              <a:t> or </a:t>
            </a:r>
            <a:r>
              <a:rPr lang="en-US" b="1" dirty="0"/>
              <a:t>OpenShift Route</a:t>
            </a:r>
            <a:br>
              <a:rPr lang="en-US" dirty="0"/>
            </a:br>
            <a:r>
              <a:rPr lang="en-US" dirty="0" err="1">
                <a:latin typeface="IBM Plex Mono" panose="020B0509050203000203" pitchFamily="49" charset="77"/>
              </a:rPr>
              <a:t>kubectl</a:t>
            </a:r>
            <a:r>
              <a:rPr lang="en-US" dirty="0">
                <a:latin typeface="IBM Plex Mono" panose="020B0509050203000203" pitchFamily="49" charset="77"/>
              </a:rPr>
              <a:t> apply -f 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5119D-8B3C-8943-96C3-26C3C425B47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Copyright IBM Corporation 2016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98E920-7951-494A-917F-E4FAF9339774}"/>
              </a:ext>
            </a:extLst>
          </p:cNvPr>
          <p:cNvSpPr txBox="1"/>
          <p:nvPr/>
        </p:nvSpPr>
        <p:spPr>
          <a:xfrm>
            <a:off x="1573967" y="1010922"/>
            <a:ext cx="2284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CloudFoundry</a:t>
            </a:r>
            <a:endParaRPr 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163EB5-D117-8542-83FE-CF134B889FB8}"/>
              </a:ext>
            </a:extLst>
          </p:cNvPr>
          <p:cNvSpPr txBox="1"/>
          <p:nvPr/>
        </p:nvSpPr>
        <p:spPr>
          <a:xfrm>
            <a:off x="7587521" y="1010922"/>
            <a:ext cx="1879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2258045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C8AFB-0DF1-4F45-8966-64815901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approach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4032BE-B6DF-F542-B1B7-6A5BAB226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 developer to understand the process to deploy in Kubernetes</a:t>
            </a:r>
          </a:p>
          <a:p>
            <a:r>
              <a:rPr lang="en-US" dirty="0"/>
              <a:t>Build additional configuration files that should not change much provided the application is not changed significantly</a:t>
            </a:r>
          </a:p>
          <a:p>
            <a:r>
              <a:rPr lang="en-US" dirty="0"/>
              <a:t>Let developer to deploy manually to Kubernetes or load the process to automatically deploy using Jenkins pipeline</a:t>
            </a:r>
          </a:p>
          <a:p>
            <a:r>
              <a:rPr lang="en-US" dirty="0"/>
              <a:t>Prevent automation to create generic migration tool to have a CF application run directly in Kubernetes using </a:t>
            </a:r>
            <a:r>
              <a:rPr lang="en-US" dirty="0" err="1"/>
              <a:t>buildpack</a:t>
            </a:r>
            <a:r>
              <a:rPr lang="en-US" dirty="0"/>
              <a:t> simulation (</a:t>
            </a:r>
            <a:r>
              <a:rPr lang="en-US" dirty="0" err="1"/>
              <a:t>ie</a:t>
            </a:r>
            <a:r>
              <a:rPr lang="en-US" dirty="0"/>
              <a:t> https://</a:t>
            </a:r>
            <a:r>
              <a:rPr lang="en-US" dirty="0" err="1"/>
              <a:t>buildpacks.io</a:t>
            </a:r>
            <a:r>
              <a:rPr lang="en-US" dirty="0"/>
              <a:t>)</a:t>
            </a:r>
          </a:p>
          <a:p>
            <a:r>
              <a:rPr lang="en-US" dirty="0"/>
              <a:t>Tools should be run just once when developer need a quick jump-start into Kubernetes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AB037-0490-1541-A74A-7C4768B25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141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3787A-3E97-6243-8AE6-85740067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1AA5B-658D-2E41-997F-E654915C0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cf</a:t>
            </a:r>
            <a:r>
              <a:rPr lang="en-US" dirty="0"/>
              <a:t>-migrate flow (Runtime/</a:t>
            </a:r>
            <a:r>
              <a:rPr lang="en-US" dirty="0" err="1"/>
              <a:t>Buildpack</a:t>
            </a:r>
            <a:r>
              <a:rPr lang="en-US" dirty="0"/>
              <a:t> specific):</a:t>
            </a:r>
          </a:p>
          <a:p>
            <a:pPr lvl="1"/>
            <a:r>
              <a:rPr lang="en-US" dirty="0"/>
              <a:t>Extract application artifact (</a:t>
            </a:r>
            <a:r>
              <a:rPr lang="en-US" dirty="0" err="1"/>
              <a:t>get_source.sh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Generate application configuration (</a:t>
            </a:r>
            <a:r>
              <a:rPr lang="en-US" dirty="0" err="1"/>
              <a:t>server_xml.sh</a:t>
            </a:r>
            <a:r>
              <a:rPr lang="en-US" dirty="0"/>
              <a:t> and </a:t>
            </a:r>
            <a:r>
              <a:rPr lang="en-US" dirty="0" err="1"/>
              <a:t>vcap-liberty.sh</a:t>
            </a:r>
            <a:r>
              <a:rPr lang="en-US" dirty="0"/>
              <a:t> for liberty)</a:t>
            </a:r>
          </a:p>
          <a:p>
            <a:pPr lvl="1"/>
            <a:r>
              <a:rPr lang="en-US" dirty="0"/>
              <a:t>Generate </a:t>
            </a:r>
            <a:r>
              <a:rPr lang="en-US" dirty="0" err="1"/>
              <a:t>Dockerfile</a:t>
            </a:r>
            <a:r>
              <a:rPr lang="en-US" dirty="0"/>
              <a:t> (</a:t>
            </a:r>
            <a:r>
              <a:rPr lang="en-US" dirty="0" err="1"/>
              <a:t>create_dockerfile.sh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Generate deployment </a:t>
            </a:r>
            <a:r>
              <a:rPr lang="en-US" dirty="0" err="1"/>
              <a:t>yaml</a:t>
            </a:r>
            <a:r>
              <a:rPr lang="en-US" dirty="0"/>
              <a:t> files (</a:t>
            </a:r>
            <a:r>
              <a:rPr lang="en-US" dirty="0" err="1"/>
              <a:t>create_yaml.sh</a:t>
            </a:r>
            <a:r>
              <a:rPr lang="en-US" dirty="0"/>
              <a:t>)</a:t>
            </a:r>
          </a:p>
          <a:p>
            <a:pPr lvl="1"/>
            <a:r>
              <a:rPr lang="en-US" strike="sngStrike" dirty="0"/>
              <a:t>Generate </a:t>
            </a:r>
            <a:r>
              <a:rPr lang="en-US" strike="sngStrike" dirty="0" err="1"/>
              <a:t>Jenkinsfile</a:t>
            </a:r>
            <a:r>
              <a:rPr lang="en-US" strike="sngStrike" dirty="0"/>
              <a:t> (not in MVP)</a:t>
            </a:r>
          </a:p>
          <a:p>
            <a:pPr lvl="1"/>
            <a:r>
              <a:rPr lang="en-US" dirty="0"/>
              <a:t>Produce readme of what artifacts are produced and how to invoke the deployments</a:t>
            </a:r>
          </a:p>
          <a:p>
            <a:pPr marL="284400" lvl="1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E8551D-B50F-AA4B-83A3-7B312950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058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FBDEF-F277-794E-B0F2-ED4DF03D0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tool 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99EDD-66EB-374A-AD30-09550E57D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Prerequisites:</a:t>
            </a:r>
          </a:p>
          <a:p>
            <a:pPr lvl="1"/>
            <a:r>
              <a:rPr lang="en-US" dirty="0"/>
              <a:t>bash</a:t>
            </a:r>
          </a:p>
          <a:p>
            <a:pPr lvl="1"/>
            <a:r>
              <a:rPr lang="en-US" dirty="0" err="1"/>
              <a:t>jq</a:t>
            </a:r>
            <a:endParaRPr lang="en-US" dirty="0"/>
          </a:p>
          <a:p>
            <a:pPr lvl="1"/>
            <a:r>
              <a:rPr lang="en-US" dirty="0"/>
              <a:t>git</a:t>
            </a:r>
          </a:p>
          <a:p>
            <a:pPr lvl="1"/>
            <a:r>
              <a:rPr lang="en-US" dirty="0"/>
              <a:t>curl</a:t>
            </a:r>
          </a:p>
          <a:p>
            <a:pPr lvl="1"/>
            <a:r>
              <a:rPr lang="en-US" dirty="0" err="1"/>
              <a:t>xmlstarlet</a:t>
            </a:r>
            <a:endParaRPr lang="en-US" dirty="0"/>
          </a:p>
          <a:p>
            <a:pPr lvl="1"/>
            <a:r>
              <a:rPr lang="en-US" dirty="0"/>
              <a:t>maven or </a:t>
            </a:r>
            <a:r>
              <a:rPr lang="en-US" dirty="0" err="1"/>
              <a:t>gradle</a:t>
            </a:r>
            <a:endParaRPr lang="en-US" dirty="0"/>
          </a:p>
          <a:p>
            <a:r>
              <a:rPr lang="en-US" dirty="0"/>
              <a:t>Or use the provided Docker image: </a:t>
            </a:r>
            <a:r>
              <a:rPr lang="en-US" dirty="0" err="1">
                <a:latin typeface="IBM Plex Serif" panose="02060503050406000203" pitchFamily="18" charset="77"/>
              </a:rPr>
              <a:t>ibmcloudacademy</a:t>
            </a:r>
            <a:r>
              <a:rPr lang="en-US" dirty="0">
                <a:latin typeface="IBM Plex Serif" panose="02060503050406000203" pitchFamily="18" charset="77"/>
              </a:rPr>
              <a:t>/</a:t>
            </a:r>
            <a:r>
              <a:rPr lang="en-US" dirty="0" err="1">
                <a:latin typeface="IBM Plex Serif" panose="02060503050406000203" pitchFamily="18" charset="77"/>
              </a:rPr>
              <a:t>cfmigrationtool</a:t>
            </a:r>
            <a:endParaRPr lang="en-US" dirty="0">
              <a:latin typeface="IBM Plex Serif" panose="02060503050406000203" pitchFamily="18" charset="77"/>
            </a:endParaRPr>
          </a:p>
          <a:p>
            <a:pPr lvl="1"/>
            <a:r>
              <a:rPr lang="en-US" dirty="0"/>
              <a:t>Get the container image:</a:t>
            </a:r>
          </a:p>
          <a:p>
            <a:pPr marL="507600" lvl="2" indent="0">
              <a:buNone/>
            </a:pPr>
            <a:r>
              <a:rPr lang="en-US" dirty="0">
                <a:latin typeface="IBM Plex Mono" panose="020B0509050203000203" pitchFamily="49" charset="77"/>
              </a:rPr>
              <a:t>docker pull </a:t>
            </a:r>
            <a:r>
              <a:rPr lang="en-US" dirty="0" err="1">
                <a:latin typeface="IBM Plex Mono" panose="020B0509050203000203" pitchFamily="49" charset="77"/>
              </a:rPr>
              <a:t>ibmcloudacademy</a:t>
            </a:r>
            <a:r>
              <a:rPr lang="en-US" dirty="0">
                <a:latin typeface="IBM Plex Mono" panose="020B0509050203000203" pitchFamily="49" charset="77"/>
              </a:rPr>
              <a:t>/</a:t>
            </a:r>
            <a:r>
              <a:rPr lang="en-US" dirty="0" err="1">
                <a:latin typeface="IBM Plex Mono" panose="020B0509050203000203" pitchFamily="49" charset="77"/>
              </a:rPr>
              <a:t>cfmigrationtool</a:t>
            </a:r>
            <a:r>
              <a:rPr lang="en-US" dirty="0">
                <a:latin typeface="IBM Plex Mono" panose="020B0509050203000203" pitchFamily="49" charset="77"/>
              </a:rPr>
              <a:t> </a:t>
            </a:r>
          </a:p>
          <a:p>
            <a:pPr lvl="1"/>
            <a:r>
              <a:rPr lang="en-US" dirty="0"/>
              <a:t>Use a path from the host that you will use to store the output, assuming that you use /Users/</a:t>
            </a:r>
            <a:r>
              <a:rPr lang="en-US" dirty="0" err="1"/>
              <a:t>ibmuser</a:t>
            </a:r>
            <a:r>
              <a:rPr lang="en-US" dirty="0"/>
              <a:t>/data:</a:t>
            </a:r>
          </a:p>
          <a:p>
            <a:pPr marL="507600" lvl="2" indent="0">
              <a:buNone/>
            </a:pPr>
            <a:r>
              <a:rPr lang="en-US" dirty="0">
                <a:latin typeface="IBM Plex Mono" panose="020B0509050203000203" pitchFamily="49" charset="77"/>
              </a:rPr>
              <a:t>docker run --net=host -v /Users/</a:t>
            </a:r>
            <a:r>
              <a:rPr lang="en-US" dirty="0" err="1">
                <a:latin typeface="IBM Plex Mono" panose="020B0509050203000203" pitchFamily="49" charset="77"/>
              </a:rPr>
              <a:t>ibmuser</a:t>
            </a:r>
            <a:r>
              <a:rPr lang="en-US" dirty="0">
                <a:latin typeface="IBM Plex Mono" panose="020B0509050203000203" pitchFamily="49" charset="77"/>
              </a:rPr>
              <a:t>/data:/data -it </a:t>
            </a:r>
            <a:r>
              <a:rPr lang="en-US" dirty="0" err="1">
                <a:latin typeface="IBM Plex Mono" panose="020B0509050203000203" pitchFamily="49" charset="77"/>
              </a:rPr>
              <a:t>ibmcloudacademy</a:t>
            </a:r>
            <a:r>
              <a:rPr lang="en-US" dirty="0">
                <a:latin typeface="IBM Plex Mono" panose="020B0509050203000203" pitchFamily="49" charset="77"/>
              </a:rPr>
              <a:t>/</a:t>
            </a:r>
            <a:r>
              <a:rPr lang="en-US" dirty="0" err="1">
                <a:latin typeface="IBM Plex Mono" panose="020B0509050203000203" pitchFamily="49" charset="77"/>
              </a:rPr>
              <a:t>cfmigrationtool</a:t>
            </a:r>
            <a:r>
              <a:rPr lang="en-US" dirty="0">
                <a:latin typeface="IBM Plex Mono" panose="020B0509050203000203" pitchFamily="49" charset="77"/>
              </a:rPr>
              <a:t> bash</a:t>
            </a:r>
          </a:p>
          <a:p>
            <a:endParaRPr lang="en-US" dirty="0">
              <a:latin typeface="IBM Plex Mono" panose="020B0509050203000203" pitchFamily="49" charset="77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F71B3C-3FDD-E540-B1D6-EB56B7265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56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FBDEF-F277-794E-B0F2-ED4DF03D0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migration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99EDD-66EB-374A-AD30-09550E57D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the tool from GitHub:</a:t>
            </a:r>
          </a:p>
          <a:p>
            <a:pPr marL="284400" lvl="1" indent="0">
              <a:buNone/>
            </a:pPr>
            <a:r>
              <a:rPr lang="en-US" dirty="0">
                <a:latin typeface="IBM Plex Mono" panose="020B0509050203000203" pitchFamily="49" charset="77"/>
              </a:rPr>
              <a:t>git clone https://</a:t>
            </a:r>
            <a:r>
              <a:rPr lang="en-US" dirty="0" err="1">
                <a:latin typeface="IBM Plex Mono" panose="020B0509050203000203" pitchFamily="49" charset="77"/>
              </a:rPr>
              <a:t>github.com</a:t>
            </a:r>
            <a:r>
              <a:rPr lang="en-US" dirty="0">
                <a:latin typeface="IBM Plex Mono" panose="020B0509050203000203" pitchFamily="49" charset="77"/>
              </a:rPr>
              <a:t>/</a:t>
            </a:r>
            <a:r>
              <a:rPr lang="en-US" dirty="0" err="1">
                <a:latin typeface="IBM Plex Mono" panose="020B0509050203000203" pitchFamily="49" charset="77"/>
              </a:rPr>
              <a:t>ibm</a:t>
            </a:r>
            <a:r>
              <a:rPr lang="en-US" dirty="0">
                <a:latin typeface="IBM Plex Mono" panose="020B0509050203000203" pitchFamily="49" charset="77"/>
              </a:rPr>
              <a:t>-cloud-architecture/</a:t>
            </a:r>
            <a:r>
              <a:rPr lang="en-US" dirty="0" err="1">
                <a:latin typeface="IBM Plex Mono" panose="020B0509050203000203" pitchFamily="49" charset="77"/>
              </a:rPr>
              <a:t>cf</a:t>
            </a:r>
            <a:r>
              <a:rPr lang="en-US" dirty="0">
                <a:latin typeface="IBM Plex Mono" panose="020B0509050203000203" pitchFamily="49" charset="77"/>
              </a:rPr>
              <a:t>-transformation </a:t>
            </a:r>
          </a:p>
          <a:p>
            <a:r>
              <a:rPr lang="en-US" dirty="0"/>
              <a:t>Change the directory to the migrate sub-directory:</a:t>
            </a:r>
          </a:p>
          <a:p>
            <a:pPr marL="284400" lvl="1" indent="0">
              <a:buNone/>
            </a:pPr>
            <a:r>
              <a:rPr lang="en-US" dirty="0">
                <a:latin typeface="IBM Plex Mono" panose="020B0509050203000203" pitchFamily="49" charset="77"/>
              </a:rPr>
              <a:t>cd </a:t>
            </a:r>
            <a:r>
              <a:rPr lang="en-US" dirty="0" err="1">
                <a:latin typeface="IBM Plex Mono" panose="020B0509050203000203" pitchFamily="49" charset="77"/>
              </a:rPr>
              <a:t>cf</a:t>
            </a:r>
            <a:r>
              <a:rPr lang="en-US" dirty="0">
                <a:latin typeface="IBM Plex Mono" panose="020B0509050203000203" pitchFamily="49" charset="77"/>
              </a:rPr>
              <a:t>-transformation/migrate </a:t>
            </a:r>
          </a:p>
          <a:p>
            <a:r>
              <a:rPr lang="en-US" dirty="0"/>
              <a:t>Get the content of your application VCAP_SERVICES from Cloud Foundry (optional):</a:t>
            </a:r>
          </a:p>
          <a:p>
            <a:pPr marL="284400" lvl="1" indent="0">
              <a:buNone/>
            </a:pPr>
            <a:r>
              <a:rPr lang="en-US" dirty="0" err="1">
                <a:latin typeface="IBM Plex Mono" panose="020B0509050203000203" pitchFamily="49" charset="77"/>
              </a:rPr>
              <a:t>cf</a:t>
            </a:r>
            <a:r>
              <a:rPr lang="en-US" dirty="0">
                <a:latin typeface="IBM Plex Mono" panose="020B0509050203000203" pitchFamily="49" charset="77"/>
              </a:rPr>
              <a:t> env &lt;</a:t>
            </a:r>
            <a:r>
              <a:rPr lang="en-US" dirty="0" err="1">
                <a:latin typeface="IBM Plex Mono" panose="020B0509050203000203" pitchFamily="49" charset="77"/>
              </a:rPr>
              <a:t>appname</a:t>
            </a:r>
            <a:r>
              <a:rPr lang="en-US" dirty="0">
                <a:latin typeface="IBM Plex Mono" panose="020B0509050203000203" pitchFamily="49" charset="77"/>
              </a:rPr>
              <a:t>&gt;  &gt; </a:t>
            </a:r>
            <a:r>
              <a:rPr lang="en-US" dirty="0" err="1">
                <a:latin typeface="IBM Plex Mono" panose="020B0509050203000203" pitchFamily="49" charset="77"/>
              </a:rPr>
              <a:t>vcap.json</a:t>
            </a:r>
            <a:r>
              <a:rPr lang="en-US" dirty="0">
                <a:latin typeface="IBM Plex Mono" panose="020B0509050203000203" pitchFamily="49" charset="77"/>
              </a:rPr>
              <a:t>  </a:t>
            </a:r>
          </a:p>
          <a:p>
            <a:r>
              <a:rPr lang="en-US" dirty="0"/>
              <a:t>Run the migration tool against your source:</a:t>
            </a:r>
          </a:p>
          <a:p>
            <a:pPr marL="284400" lvl="1" indent="0">
              <a:buNone/>
            </a:pPr>
            <a:r>
              <a:rPr lang="en-US" dirty="0">
                <a:latin typeface="IBM Plex Mono" panose="020B0509050203000203" pitchFamily="49" charset="77"/>
              </a:rPr>
              <a:t>./</a:t>
            </a:r>
            <a:r>
              <a:rPr lang="en-US" dirty="0" err="1">
                <a:latin typeface="IBM Plex Mono" panose="020B0509050203000203" pitchFamily="49" charset="77"/>
              </a:rPr>
              <a:t>cf-migrate.sh</a:t>
            </a:r>
            <a:r>
              <a:rPr lang="en-US" dirty="0">
                <a:latin typeface="IBM Plex Mono" panose="020B0509050203000203" pitchFamily="49" charset="77"/>
              </a:rPr>
              <a:t> -s &lt;source&gt; -t &lt;</a:t>
            </a:r>
            <a:r>
              <a:rPr lang="en-US" dirty="0" err="1">
                <a:latin typeface="IBM Plex Mono" panose="020B0509050203000203" pitchFamily="49" charset="77"/>
              </a:rPr>
              <a:t>tempdir</a:t>
            </a:r>
            <a:r>
              <a:rPr lang="en-US" dirty="0">
                <a:latin typeface="IBM Plex Mono" panose="020B0509050203000203" pitchFamily="49" charset="77"/>
              </a:rPr>
              <a:t>&gt; -b &lt;app type&gt; -e &lt;target type&gt;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-s: migration source, can be local path or a HTTPS git repository link</a:t>
            </a:r>
          </a:p>
          <a:p>
            <a:pPr lvl="1"/>
            <a:r>
              <a:rPr lang="en-US" dirty="0"/>
              <a:t>-t: the processing and result path, useful for defining container shared path</a:t>
            </a:r>
          </a:p>
          <a:p>
            <a:pPr lvl="1"/>
            <a:r>
              <a:rPr lang="en-US" dirty="0"/>
              <a:t>-b: application or </a:t>
            </a:r>
            <a:r>
              <a:rPr lang="en-US" dirty="0" err="1"/>
              <a:t>buildpack</a:t>
            </a:r>
            <a:r>
              <a:rPr lang="en-US" dirty="0"/>
              <a:t> type (</a:t>
            </a:r>
            <a:r>
              <a:rPr lang="en-US" dirty="0" err="1"/>
              <a:t>ibm</a:t>
            </a:r>
            <a:r>
              <a:rPr lang="en-US" dirty="0"/>
              <a:t>-</a:t>
            </a:r>
            <a:r>
              <a:rPr lang="en-US" dirty="0" err="1"/>
              <a:t>websphere</a:t>
            </a:r>
            <a:r>
              <a:rPr lang="en-US" dirty="0"/>
              <a:t>-liberty, java, </a:t>
            </a:r>
            <a:r>
              <a:rPr lang="en-US" dirty="0" err="1"/>
              <a:t>nodejs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-e: target type (</a:t>
            </a:r>
            <a:r>
              <a:rPr lang="en-US" dirty="0" err="1"/>
              <a:t>openstack</a:t>
            </a:r>
            <a:r>
              <a:rPr lang="en-US" dirty="0"/>
              <a:t>, </a:t>
            </a:r>
            <a:r>
              <a:rPr lang="en-US" dirty="0" err="1"/>
              <a:t>iks</a:t>
            </a:r>
            <a:r>
              <a:rPr lang="en-US" dirty="0"/>
              <a:t>, </a:t>
            </a:r>
            <a:r>
              <a:rPr lang="en-US" dirty="0" err="1"/>
              <a:t>icp</a:t>
            </a:r>
            <a:r>
              <a:rPr lang="en-US" dirty="0"/>
              <a:t>)	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F71B3C-3FDD-E540-B1D6-EB56B7265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IBM Corporation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1089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LASSAUTHORFOOTERSHOWNUM" val="0"/>
  <p:tag name="MMPROD_NEXTUNIQUEID" val="10012"/>
  <p:tag name="CLASSAUTHORTEMPNAME" val="Class Author cross-brand"/>
  <p:tag name="CLASSAUTHORTEMPVER" val="11.0"/>
  <p:tag name="MMPROD_UIDATA" val="&lt;database version=&quot;9.0&quot;&gt;&lt;object type=&quot;1&quot; unique_id=&quot;10001&quot;&gt;&lt;object type=&quot;2&quot; unique_id=&quot;267135&quot;&gt;&lt;object type=&quot;3&quot; unique_id=&quot;267136&quot;&gt;&lt;property id=&quot;20148&quot; value=&quot;5&quot;/&gt;&lt;property id=&quot;20300&quot; value=&quot;Slide 1 - &amp;quot;Unit title&amp;quot;&quot;/&gt;&lt;property id=&quot;20307&quot; value=&quot;256&quot;/&gt;&lt;/object&gt;&lt;object type=&quot;3&quot; unique_id=&quot;267137&quot;&gt;&lt;property id=&quot;20148&quot; value=&quot;5&quot;/&gt;&lt;property id=&quot;20300&quot; value=&quot;Slide 2 - &amp;quot;Unit objectives&amp;quot;&quot;/&gt;&lt;property id=&quot;20307&quot; value=&quot;257&quot;/&gt;&lt;/object&gt;&lt;object type=&quot;3&quot; unique_id=&quot;267138&quot;&gt;&lt;property id=&quot;20148&quot; value=&quot;5&quot;/&gt;&lt;property id=&quot;20300&quot; value=&quot;Slide 4 - &amp;quot;Topics&amp;quot;&quot;/&gt;&lt;property id=&quot;20307&quot; value=&quot;258&quot;/&gt;&lt;/object&gt;&lt;object type=&quot;3&quot; unique_id=&quot;267142&quot;&gt;&lt;property id=&quot;20148&quot; value=&quot;5&quot;/&gt;&lt;property id=&quot;20300&quot; value=&quot;Slide 7 - &amp;quot;Unit summary&amp;quot;&quot;/&gt;&lt;property id=&quot;20307&quot; value=&quot;262&quot;/&gt;&lt;/object&gt;&lt;object type=&quot;3&quot; unique_id=&quot;267143&quot;&gt;&lt;property id=&quot;20148&quot; value=&quot;5&quot;/&gt;&lt;property id=&quot;20300&quot; value=&quot;Slide 8 - &amp;quot;Review questions&amp;quot;&quot;/&gt;&lt;property id=&quot;20307&quot; value=&quot;263&quot;/&gt;&lt;/object&gt;&lt;object type=&quot;3&quot; unique_id=&quot;267144&quot;&gt;&lt;property id=&quot;20148&quot; value=&quot;5&quot;/&gt;&lt;property id=&quot;20300&quot; value=&quot;Slide 9 - &amp;quot;Review answers&amp;quot;&quot;/&gt;&lt;property id=&quot;20307&quot; value=&quot;264&quot;/&gt;&lt;/object&gt;&lt;object type=&quot;3&quot; unique_id=&quot;267148&quot;&gt;&lt;property id=&quot;20148&quot; value=&quot;5&quot;/&gt;&lt;property id=&quot;20300&quot; value=&quot;Slide 11 - &amp;quot;Exercise introduction&amp;quot;&quot;/&gt;&lt;property id=&quot;20307&quot; value=&quot;268&quot;/&gt;&lt;/object&gt;&lt;object type=&quot;3&quot; unique_id=&quot;547028&quot;&gt;&lt;property id=&quot;20148&quot; value=&quot;5&quot;/&gt;&lt;property id=&quot;20300&quot; value=&quot;Slide 3 - &amp;quot;Title of topic/lesson&amp;quot;&quot;/&gt;&lt;property id=&quot;20307&quot; value=&quot;297&quot;/&gt;&lt;/object&gt;&lt;object type=&quot;3&quot; unique_id=&quot;547029&quot;&gt;&lt;property id=&quot;20148&quot; value=&quot;5&quot;/&gt;&lt;property id=&quot;20300&quot; value=&quot;Slide 5 - &amp;quot;Sample (bulleted)&amp;quot;&quot;/&gt;&lt;property id=&quot;20307&quot; value=&quot;298&quot;/&gt;&lt;/object&gt;&lt;object type=&quot;3&quot; unique_id=&quot;547030&quot;&gt;&lt;property id=&quot;20148&quot; value=&quot;5&quot;/&gt;&lt;property id=&quot;20300&quot; value=&quot;Slide 6 - &amp;quot;Instructor demonstration&amp;quot;&quot;/&gt;&lt;property id=&quot;20307&quot; value=&quot;296&quot;/&gt;&lt;/object&gt;&lt;object type=&quot;3&quot; unique_id=&quot;547031&quot;&gt;&lt;property id=&quot;20148&quot; value=&quot;5&quot;/&gt;&lt;property id=&quot;20300&quot; value=&quot;Slide 12 - &amp;quot;Components: Lines and arrows&amp;quot;&quot;/&gt;&lt;property id=&quot;20307&quot; value=&quot;299&quot;/&gt;&lt;/object&gt;&lt;object type=&quot;3&quot; unique_id=&quot;547032&quot;&gt;&lt;property id=&quot;20148&quot; value=&quot;5&quot;/&gt;&lt;property id=&quot;20300&quot; value=&quot;Slide 13 - &amp;quot;Components: Annotation of figures&amp;quot;&quot;/&gt;&lt;property id=&quot;20307&quot; value=&quot;300&quot;/&gt;&lt;/object&gt;&lt;object type=&quot;3&quot; unique_id=&quot;547033&quot;&gt;&lt;property id=&quot;20148&quot; value=&quot;5&quot;/&gt;&lt;property id=&quot;20300&quot; value=&quot;Slide 14 - &amp;quot;Components: Table formats&amp;quot;&quot;/&gt;&lt;property id=&quot;20307&quot; value=&quot;301&quot;/&gt;&lt;/object&gt;&lt;object type=&quot;3&quot; unique_id=&quot;547034&quot;&gt;&lt;property id=&quot;20148&quot; value=&quot;5&quot;/&gt;&lt;property id=&quot;20300&quot; value=&quot;Slide 15 - &amp;quot;Components: Code backgrounds&amp;quot;&quot;/&gt;&lt;property id=&quot;20307&quot; value=&quot;302&quot;/&gt;&lt;/object&gt;&lt;object type=&quot;3&quot; unique_id=&quot;547035&quot;&gt;&lt;property id=&quot;20148&quot; value=&quot;5&quot;/&gt;&lt;property id=&quot;20300&quot; value=&quot;Slide 16&quot;/&gt;&lt;property id=&quot;20307&quot; value=&quot;303&quot;/&gt;&lt;/object&gt;&lt;object type=&quot;3&quot; unique_id=&quot;547037&quot;&gt;&lt;property id=&quot;20148&quot; value=&quot;5&quot;/&gt;&lt;property id=&quot;20300&quot; value=&quot;Slide 10 - &amp;quot;Exercise: Title of exercise&amp;quot;&quot;/&gt;&lt;property id=&quot;20307&quot; value=&quot;304&quot;/&gt;&lt;/object&gt;&lt;/object&gt;&lt;object type=&quot;8&quot; unique_id=&quot;267187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LD1xbrand_11.0">
  <a:themeElements>
    <a:clrScheme name="IBM Training">
      <a:dk1>
        <a:srgbClr val="000000"/>
      </a:dk1>
      <a:lt1>
        <a:srgbClr val="FFFFFF"/>
      </a:lt1>
      <a:dk2>
        <a:srgbClr val="00649D"/>
      </a:dk2>
      <a:lt2>
        <a:srgbClr val="FFFFFF"/>
      </a:lt2>
      <a:accent1>
        <a:srgbClr val="DAF1FC"/>
      </a:accent1>
      <a:accent2>
        <a:srgbClr val="EEF6E2"/>
      </a:accent2>
      <a:accent3>
        <a:srgbClr val="F4E3DD"/>
      </a:accent3>
      <a:accent4>
        <a:srgbClr val="FDEDF3"/>
      </a:accent4>
      <a:accent5>
        <a:srgbClr val="ECDDEC"/>
      </a:accent5>
      <a:accent6>
        <a:srgbClr val="FDFACC"/>
      </a:accent6>
      <a:hlink>
        <a:srgbClr val="00649D"/>
      </a:hlink>
      <a:folHlink>
        <a:srgbClr val="00649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DFDFD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07763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6143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de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DFDFD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07763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6143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de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LD1WE_9.1 1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7889FB"/>
        </a:accent1>
        <a:accent2>
          <a:srgbClr val="4D4D4D"/>
        </a:accent2>
        <a:accent3>
          <a:srgbClr val="FFFFFF"/>
        </a:accent3>
        <a:accent4>
          <a:srgbClr val="000000"/>
        </a:accent4>
        <a:accent5>
          <a:srgbClr val="BEC4FD"/>
        </a:accent5>
        <a:accent6>
          <a:srgbClr val="454545"/>
        </a:accent6>
        <a:hlink>
          <a:srgbClr val="1C7270"/>
        </a:hlink>
        <a:folHlink>
          <a:srgbClr val="9E640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D1WE_9.1 2">
        <a:dk1>
          <a:srgbClr val="808080"/>
        </a:dk1>
        <a:lt1>
          <a:srgbClr val="FFFFFF"/>
        </a:lt1>
        <a:dk2>
          <a:srgbClr val="000000"/>
        </a:dk2>
        <a:lt2>
          <a:srgbClr val="CCCCFF"/>
        </a:lt2>
        <a:accent1>
          <a:srgbClr val="7889FB"/>
        </a:accent1>
        <a:accent2>
          <a:srgbClr val="DFFF66"/>
        </a:accent2>
        <a:accent3>
          <a:srgbClr val="AAAAAA"/>
        </a:accent3>
        <a:accent4>
          <a:srgbClr val="DADADA"/>
        </a:accent4>
        <a:accent5>
          <a:srgbClr val="BEC4FD"/>
        </a:accent5>
        <a:accent6>
          <a:srgbClr val="CAE75C"/>
        </a:accent6>
        <a:hlink>
          <a:srgbClr val="C0C0C0"/>
        </a:hlink>
        <a:folHlink>
          <a:srgbClr val="D1821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IBMCloudAcademy2019" id="{28984417-7A98-3243-A3BB-6FD2E9AABE0B}" vid="{C8DCFEB5-C3A7-2C4F-9429-B2644BBCB01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889FB"/>
      </a:accent1>
      <a:accent2>
        <a:srgbClr val="4D4D4D"/>
      </a:accent2>
      <a:accent3>
        <a:srgbClr val="FFFFFF"/>
      </a:accent3>
      <a:accent4>
        <a:srgbClr val="000000"/>
      </a:accent4>
      <a:accent5>
        <a:srgbClr val="BEC4FD"/>
      </a:accent5>
      <a:accent6>
        <a:srgbClr val="454545"/>
      </a:accent6>
      <a:hlink>
        <a:srgbClr val="1C7270"/>
      </a:hlink>
      <a:folHlink>
        <a:srgbClr val="9E640E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LD1xbrand_11</Template>
  <TotalTime>600</TotalTime>
  <Words>635</Words>
  <Application>Microsoft Macintosh PowerPoint</Application>
  <PresentationFormat>Custom</PresentationFormat>
  <Paragraphs>117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HelvNeue Light for IBM</vt:lpstr>
      <vt:lpstr>IBM Plex Mono</vt:lpstr>
      <vt:lpstr>IBM Plex Sans</vt:lpstr>
      <vt:lpstr>IBM Plex Sans Condensed</vt:lpstr>
      <vt:lpstr>IBM Plex Serif</vt:lpstr>
      <vt:lpstr>Wingdings</vt:lpstr>
      <vt:lpstr>LD1xbrand_11.0</vt:lpstr>
      <vt:lpstr>CF to Kubernetes migration</vt:lpstr>
      <vt:lpstr>Migration concept</vt:lpstr>
      <vt:lpstr>CloudFoundry application architecture</vt:lpstr>
      <vt:lpstr>Kubernetes application architecture</vt:lpstr>
      <vt:lpstr>Application Staging</vt:lpstr>
      <vt:lpstr>Migration approach</vt:lpstr>
      <vt:lpstr>Migration script</vt:lpstr>
      <vt:lpstr>Migration tool prerequisites</vt:lpstr>
      <vt:lpstr>Running migration tool</vt:lpstr>
      <vt:lpstr>Sample 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CF to Container migration</dc:title>
  <dc:creator>Budi Darmawan</dc:creator>
  <cp:lastModifiedBy>Budi Darmawan</cp:lastModifiedBy>
  <cp:revision>22</cp:revision>
  <dcterms:created xsi:type="dcterms:W3CDTF">2019-05-22T18:49:48Z</dcterms:created>
  <dcterms:modified xsi:type="dcterms:W3CDTF">2019-06-20T01:18:06Z</dcterms:modified>
</cp:coreProperties>
</file>

<file path=docProps/thumbnail.jpeg>
</file>